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7" d="100"/>
          <a:sy n="47" d="100"/>
        </p:scale>
        <p:origin x="696"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48"/>
        <p:cNvGrpSpPr/>
        <p:nvPr/>
      </p:nvGrpSpPr>
      <p:grpSpPr>
        <a:xfrm>
          <a:off x="0" y="0"/>
          <a:ext cx="0" cy="0"/>
          <a:chOff x="0" y="0"/>
          <a:chExt cx="0" cy="0"/>
        </a:xfrm>
      </p:grpSpPr>
      <p:sp>
        <p:nvSpPr>
          <p:cNvPr id="49" name="Google Shape;49;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 name="Google Shape;50;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182317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51bb05afec727ce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g51bb05afec727ce8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338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6/25/2021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711372" y="1028700"/>
            <a:ext cx="9235435" cy="8229600"/>
            <a:chOff x="0" y="0"/>
            <a:chExt cx="12313913" cy="10972800"/>
          </a:xfrm>
        </p:grpSpPr>
        <p:grpSp>
          <p:nvGrpSpPr>
            <p:cNvPr id="3" name="Group 3"/>
            <p:cNvGrpSpPr/>
            <p:nvPr/>
          </p:nvGrpSpPr>
          <p:grpSpPr>
            <a:xfrm>
              <a:off x="0" y="0"/>
              <a:ext cx="8816962" cy="8816962"/>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FF9FD"/>
              </a:solidFill>
            </p:spPr>
          </p:sp>
        </p:grpSp>
        <p:pic>
          <p:nvPicPr>
            <p:cNvPr id="5" name="Picture 5"/>
            <p:cNvPicPr>
              <a:picLocks noChangeAspect="1"/>
            </p:cNvPicPr>
            <p:nvPr/>
          </p:nvPicPr>
          <p:blipFill>
            <a:blip r:embed="rId2" cstate="print">
              <a:alphaModFix amt="51000"/>
            </a:blip>
            <a:srcRect/>
            <a:stretch>
              <a:fillRect/>
            </a:stretch>
          </p:blipFill>
          <p:spPr>
            <a:xfrm>
              <a:off x="4270524" y="8181074"/>
              <a:ext cx="8043389" cy="2791726"/>
            </a:xfrm>
            <a:prstGeom prst="rect">
              <a:avLst/>
            </a:prstGeom>
          </p:spPr>
        </p:pic>
        <p:pic>
          <p:nvPicPr>
            <p:cNvPr id="6" name="Picture 6"/>
            <p:cNvPicPr>
              <a:picLocks noChangeAspect="1"/>
            </p:cNvPicPr>
            <p:nvPr/>
          </p:nvPicPr>
          <p:blipFill>
            <a:blip r:embed="rId3"/>
            <a:srcRect/>
            <a:stretch>
              <a:fillRect/>
            </a:stretch>
          </p:blipFill>
          <p:spPr>
            <a:xfrm>
              <a:off x="892211" y="624687"/>
              <a:ext cx="9699122" cy="10024933"/>
            </a:xfrm>
            <a:prstGeom prst="rect">
              <a:avLst/>
            </a:prstGeom>
          </p:spPr>
        </p:pic>
      </p:grpSp>
      <p:grpSp>
        <p:nvGrpSpPr>
          <p:cNvPr id="9" name="Group 9"/>
          <p:cNvGrpSpPr/>
          <p:nvPr/>
        </p:nvGrpSpPr>
        <p:grpSpPr>
          <a:xfrm rot="-5400000">
            <a:off x="7518318" y="8276720"/>
            <a:ext cx="274042" cy="184257"/>
            <a:chOff x="0" y="0"/>
            <a:chExt cx="1930400" cy="1297940"/>
          </a:xfrm>
        </p:grpSpPr>
        <p:sp>
          <p:nvSpPr>
            <p:cNvPr id="10" name="Freeform 10"/>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sp>
      </p:grpSp>
      <p:sp>
        <p:nvSpPr>
          <p:cNvPr id="11" name="TextBox 11"/>
          <p:cNvSpPr txBox="1"/>
          <p:nvPr/>
        </p:nvSpPr>
        <p:spPr>
          <a:xfrm>
            <a:off x="687539" y="2785556"/>
            <a:ext cx="7682672" cy="2680970"/>
          </a:xfrm>
          <a:prstGeom prst="rect">
            <a:avLst/>
          </a:prstGeom>
        </p:spPr>
        <p:txBody>
          <a:bodyPr lIns="0" tIns="0" rIns="0" bIns="0" rtlCol="0" anchor="t">
            <a:spAutoFit/>
          </a:bodyPr>
          <a:lstStyle/>
          <a:p>
            <a:pPr>
              <a:lnSpc>
                <a:spcPts val="10780"/>
              </a:lnSpc>
            </a:pPr>
            <a:r>
              <a:rPr lang="en-US" sz="7700" spc="223" dirty="0">
                <a:solidFill>
                  <a:srgbClr val="F36825"/>
                </a:solidFill>
                <a:latin typeface="Muli Bold Bold"/>
              </a:rPr>
              <a:t>Team </a:t>
            </a:r>
            <a:r>
              <a:rPr lang="en-US" sz="7700" spc="223" dirty="0" smtClean="0">
                <a:solidFill>
                  <a:srgbClr val="F36825"/>
                </a:solidFill>
                <a:latin typeface="Muli Bold Bold"/>
              </a:rPr>
              <a:t>BugSquashers</a:t>
            </a:r>
            <a:endParaRPr lang="en-US" sz="7700" spc="223" dirty="0">
              <a:solidFill>
                <a:srgbClr val="F36825"/>
              </a:solidFill>
              <a:latin typeface="Muli Bold Bold"/>
            </a:endParaRPr>
          </a:p>
        </p:txBody>
      </p:sp>
      <p:sp>
        <p:nvSpPr>
          <p:cNvPr id="12" name="TextBox 12"/>
          <p:cNvSpPr txBox="1"/>
          <p:nvPr/>
        </p:nvSpPr>
        <p:spPr>
          <a:xfrm>
            <a:off x="687539" y="1408162"/>
            <a:ext cx="5882323" cy="671938"/>
          </a:xfrm>
          <a:prstGeom prst="rect">
            <a:avLst/>
          </a:prstGeom>
        </p:spPr>
        <p:txBody>
          <a:bodyPr lIns="0" tIns="0" rIns="0" bIns="0" rtlCol="0" anchor="t">
            <a:spAutoFit/>
          </a:bodyPr>
          <a:lstStyle/>
          <a:p>
            <a:pPr>
              <a:lnSpc>
                <a:spcPts val="5497"/>
              </a:lnSpc>
            </a:pPr>
            <a:r>
              <a:rPr lang="en-US" sz="3926">
                <a:solidFill>
                  <a:srgbClr val="0E2C4B"/>
                </a:solidFill>
                <a:latin typeface="Muli Bold Bold"/>
              </a:rPr>
              <a:t>ACSES Hackathon</a:t>
            </a:r>
          </a:p>
        </p:txBody>
      </p:sp>
      <p:sp>
        <p:nvSpPr>
          <p:cNvPr id="13" name="TextBox 13"/>
          <p:cNvSpPr txBox="1"/>
          <p:nvPr/>
        </p:nvSpPr>
        <p:spPr>
          <a:xfrm>
            <a:off x="0" y="6786574"/>
            <a:ext cx="9290968" cy="854016"/>
          </a:xfrm>
          <a:prstGeom prst="rect">
            <a:avLst/>
          </a:prstGeom>
        </p:spPr>
        <p:txBody>
          <a:bodyPr lIns="0" tIns="0" rIns="0" bIns="0" rtlCol="0" anchor="t">
            <a:spAutoFit/>
          </a:bodyPr>
          <a:lstStyle/>
          <a:p>
            <a:pPr algn="ctr">
              <a:lnSpc>
                <a:spcPts val="7280"/>
              </a:lnSpc>
            </a:pPr>
            <a:r>
              <a:rPr lang="en-US" sz="5200" b="1" dirty="0">
                <a:solidFill>
                  <a:srgbClr val="000000"/>
                </a:solidFill>
                <a:latin typeface="Notable" charset="0"/>
              </a:rPr>
              <a:t>Student Study Manager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
          <p:cNvSpPr txBox="1">
            <a:spLocks noGrp="1"/>
          </p:cNvSpPr>
          <p:nvPr>
            <p:ph type="title"/>
          </p:nvPr>
        </p:nvSpPr>
        <p:spPr>
          <a:xfrm>
            <a:off x="4571989" y="457198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8000" b="1">
                <a:latin typeface="Muli"/>
                <a:ea typeface="Muli"/>
                <a:cs typeface="Muli"/>
                <a:sym typeface="Muli"/>
              </a:rPr>
              <a:t>Thank You</a:t>
            </a:r>
            <a:endParaRPr sz="8000" b="1">
              <a:latin typeface="Muli"/>
              <a:ea typeface="Muli"/>
              <a:cs typeface="Muli"/>
              <a:sym typeface="Mul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448317" y="2546486"/>
            <a:ext cx="8197087" cy="4029025"/>
            <a:chOff x="0" y="0"/>
            <a:chExt cx="10929450" cy="5372033"/>
          </a:xfrm>
        </p:grpSpPr>
        <p:sp>
          <p:nvSpPr>
            <p:cNvPr id="3" name="TextBox 3"/>
            <p:cNvSpPr txBox="1"/>
            <p:nvPr/>
          </p:nvSpPr>
          <p:spPr>
            <a:xfrm>
              <a:off x="0" y="0"/>
              <a:ext cx="10929450" cy="1138905"/>
            </a:xfrm>
            <a:prstGeom prst="rect">
              <a:avLst/>
            </a:prstGeom>
          </p:spPr>
          <p:txBody>
            <a:bodyPr lIns="0" tIns="0" rIns="0" bIns="0" rtlCol="0" anchor="t">
              <a:spAutoFit/>
            </a:bodyPr>
            <a:lstStyle/>
            <a:p>
              <a:pPr>
                <a:lnSpc>
                  <a:spcPts val="6757"/>
                </a:lnSpc>
              </a:pPr>
              <a:r>
                <a:rPr lang="en-US" sz="5631">
                  <a:solidFill>
                    <a:srgbClr val="0E2C4B"/>
                  </a:solidFill>
                  <a:latin typeface="Muli Bold Bold"/>
                </a:rPr>
                <a:t>Online education </a:t>
              </a:r>
            </a:p>
          </p:txBody>
        </p:sp>
        <p:sp>
          <p:nvSpPr>
            <p:cNvPr id="4" name="TextBox 4"/>
            <p:cNvSpPr txBox="1"/>
            <p:nvPr/>
          </p:nvSpPr>
          <p:spPr>
            <a:xfrm>
              <a:off x="0" y="2228112"/>
              <a:ext cx="10088167" cy="3143921"/>
            </a:xfrm>
            <a:prstGeom prst="rect">
              <a:avLst/>
            </a:prstGeom>
          </p:spPr>
          <p:txBody>
            <a:bodyPr lIns="0" tIns="0" rIns="0" bIns="0" rtlCol="0" anchor="t">
              <a:spAutoFit/>
            </a:bodyPr>
            <a:lstStyle/>
            <a:p>
              <a:pPr>
                <a:lnSpc>
                  <a:spcPts val="3784"/>
                </a:lnSpc>
              </a:pPr>
              <a:r>
                <a:rPr lang="en-US" sz="2703">
                  <a:solidFill>
                    <a:srgbClr val="0E2C4B"/>
                  </a:solidFill>
                  <a:latin typeface="Muli Regular"/>
                </a:rPr>
                <a:t>Online education is flexible instructional delivery system that encompasses any kind of learning over the internet.It supports students who need to work on their own schedule and at their own pace .</a:t>
              </a:r>
            </a:p>
          </p:txBody>
        </p:sp>
      </p:grpSp>
      <p:grpSp>
        <p:nvGrpSpPr>
          <p:cNvPr id="5" name="Group 5"/>
          <p:cNvGrpSpPr/>
          <p:nvPr/>
        </p:nvGrpSpPr>
        <p:grpSpPr>
          <a:xfrm>
            <a:off x="1284846" y="1028700"/>
            <a:ext cx="7859154" cy="7441975"/>
            <a:chOff x="0" y="0"/>
            <a:chExt cx="10478872" cy="9922634"/>
          </a:xfrm>
        </p:grpSpPr>
        <p:grpSp>
          <p:nvGrpSpPr>
            <p:cNvPr id="6" name="Group 6"/>
            <p:cNvGrpSpPr/>
            <p:nvPr/>
          </p:nvGrpSpPr>
          <p:grpSpPr>
            <a:xfrm>
              <a:off x="793642" y="0"/>
              <a:ext cx="9685231" cy="9685231"/>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6EBE7"/>
              </a:solidFill>
            </p:spPr>
          </p:sp>
        </p:grpSp>
        <p:pic>
          <p:nvPicPr>
            <p:cNvPr id="8" name="Picture 8"/>
            <p:cNvPicPr>
              <a:picLocks noChangeAspect="1"/>
            </p:cNvPicPr>
            <p:nvPr/>
          </p:nvPicPr>
          <p:blipFill>
            <a:blip r:embed="rId2" cstate="print">
              <a:alphaModFix amt="51000"/>
            </a:blip>
            <a:srcRect/>
            <a:stretch>
              <a:fillRect/>
            </a:stretch>
          </p:blipFill>
          <p:spPr>
            <a:xfrm>
              <a:off x="0" y="6854886"/>
              <a:ext cx="8838649" cy="3067748"/>
            </a:xfrm>
            <a:prstGeom prst="rect">
              <a:avLst/>
            </a:prstGeom>
          </p:spPr>
        </p:pic>
        <p:pic>
          <p:nvPicPr>
            <p:cNvPr id="9" name="Picture 9"/>
            <p:cNvPicPr>
              <a:picLocks noChangeAspect="1"/>
            </p:cNvPicPr>
            <p:nvPr/>
          </p:nvPicPr>
          <p:blipFill>
            <a:blip r:embed="rId3"/>
            <a:srcRect l="19780" r="19780"/>
            <a:stretch>
              <a:fillRect/>
            </a:stretch>
          </p:blipFill>
          <p:spPr>
            <a:xfrm>
              <a:off x="0" y="1416225"/>
              <a:ext cx="8929422" cy="8125774"/>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76066" y="1959756"/>
            <a:ext cx="7277675" cy="6484521"/>
            <a:chOff x="0" y="0"/>
            <a:chExt cx="9703567" cy="8646029"/>
          </a:xfrm>
        </p:grpSpPr>
        <p:sp>
          <p:nvSpPr>
            <p:cNvPr id="3" name="TextBox 3"/>
            <p:cNvSpPr txBox="1"/>
            <p:nvPr/>
          </p:nvSpPr>
          <p:spPr>
            <a:xfrm>
              <a:off x="0" y="0"/>
              <a:ext cx="9703567" cy="3033486"/>
            </a:xfrm>
            <a:prstGeom prst="rect">
              <a:avLst/>
            </a:prstGeom>
          </p:spPr>
          <p:txBody>
            <a:bodyPr lIns="0" tIns="0" rIns="0" bIns="0" rtlCol="0" anchor="t">
              <a:spAutoFit/>
            </a:bodyPr>
            <a:lstStyle/>
            <a:p>
              <a:pPr>
                <a:lnSpc>
                  <a:spcPts val="6000"/>
                </a:lnSpc>
              </a:pPr>
              <a:r>
                <a:rPr lang="en-US" sz="5000" dirty="0">
                  <a:solidFill>
                    <a:srgbClr val="0E2C4B"/>
                  </a:solidFill>
                  <a:latin typeface="Muli Bold Bold"/>
                </a:rPr>
                <a:t>How technology contributes education sector?</a:t>
              </a:r>
            </a:p>
          </p:txBody>
        </p:sp>
        <p:sp>
          <p:nvSpPr>
            <p:cNvPr id="4" name="TextBox 4"/>
            <p:cNvSpPr txBox="1"/>
            <p:nvPr/>
          </p:nvSpPr>
          <p:spPr>
            <a:xfrm>
              <a:off x="0" y="3995183"/>
              <a:ext cx="8956646" cy="4650846"/>
            </a:xfrm>
            <a:prstGeom prst="rect">
              <a:avLst/>
            </a:prstGeom>
          </p:spPr>
          <p:txBody>
            <a:bodyPr lIns="0" tIns="0" rIns="0" bIns="0" rtlCol="0" anchor="t">
              <a:spAutoFit/>
            </a:bodyPr>
            <a:lstStyle/>
            <a:p>
              <a:pPr>
                <a:lnSpc>
                  <a:spcPts val="3359"/>
                </a:lnSpc>
              </a:pPr>
              <a:r>
                <a:rPr lang="en-US" sz="2400" dirty="0">
                  <a:solidFill>
                    <a:srgbClr val="0E2C4B"/>
                  </a:solidFill>
                  <a:latin typeface="Muli Regular"/>
                </a:rPr>
                <a:t>Online education has emerged as a necessary resource for educational institutes and students all over the  world</a:t>
              </a:r>
              <a:r>
                <a:rPr lang="en-US" sz="2400" dirty="0" smtClean="0">
                  <a:solidFill>
                    <a:srgbClr val="0E2C4B"/>
                  </a:solidFill>
                  <a:latin typeface="Muli Regular"/>
                </a:rPr>
                <a:t>. The </a:t>
              </a:r>
              <a:r>
                <a:rPr lang="en-US" sz="2400" dirty="0">
                  <a:solidFill>
                    <a:srgbClr val="0E2C4B"/>
                  </a:solidFill>
                  <a:latin typeface="Muli Regular"/>
                </a:rPr>
                <a:t>demand for it has risen significantly and it will continue doing so in future</a:t>
              </a:r>
              <a:r>
                <a:rPr lang="en-US" sz="2400" dirty="0" smtClean="0">
                  <a:solidFill>
                    <a:srgbClr val="0E2C4B"/>
                  </a:solidFill>
                  <a:latin typeface="Muli Regular"/>
                </a:rPr>
                <a:t>. This </a:t>
              </a:r>
              <a:r>
                <a:rPr lang="en-US" sz="2400" dirty="0">
                  <a:solidFill>
                    <a:srgbClr val="0E2C4B"/>
                  </a:solidFill>
                  <a:latin typeface="Muli Regular"/>
                </a:rPr>
                <a:t>type of learning enables the individuals to earn transferable credits</a:t>
              </a:r>
              <a:r>
                <a:rPr lang="en-US" sz="2400" dirty="0" smtClean="0">
                  <a:solidFill>
                    <a:srgbClr val="0E2C4B"/>
                  </a:solidFill>
                  <a:latin typeface="Muli Regular"/>
                </a:rPr>
                <a:t>, takes </a:t>
              </a:r>
              <a:r>
                <a:rPr lang="en-US" sz="2400" dirty="0">
                  <a:solidFill>
                    <a:srgbClr val="0E2C4B"/>
                  </a:solidFill>
                  <a:latin typeface="Muli Regular"/>
                </a:rPr>
                <a:t>recognized examinations or </a:t>
              </a:r>
              <a:r>
                <a:rPr lang="en-US" sz="2400" dirty="0" smtClean="0">
                  <a:solidFill>
                    <a:srgbClr val="0E2C4B"/>
                  </a:solidFill>
                  <a:latin typeface="Muli Regular"/>
                </a:rPr>
                <a:t>advances </a:t>
              </a:r>
              <a:r>
                <a:rPr lang="en-US" sz="2400" dirty="0">
                  <a:solidFill>
                    <a:srgbClr val="0E2C4B"/>
                  </a:solidFill>
                  <a:latin typeface="Muli Regular"/>
                </a:rPr>
                <a:t>to the next level of education over the Internet.</a:t>
              </a:r>
            </a:p>
          </p:txBody>
        </p:sp>
      </p:grpSp>
      <p:grpSp>
        <p:nvGrpSpPr>
          <p:cNvPr id="5" name="Group 5"/>
          <p:cNvGrpSpPr/>
          <p:nvPr/>
        </p:nvGrpSpPr>
        <p:grpSpPr>
          <a:xfrm>
            <a:off x="1594755" y="1390999"/>
            <a:ext cx="7549245" cy="7148517"/>
            <a:chOff x="0" y="0"/>
            <a:chExt cx="10065660" cy="9531355"/>
          </a:xfrm>
        </p:grpSpPr>
        <p:grpSp>
          <p:nvGrpSpPr>
            <p:cNvPr id="6" name="Group 6"/>
            <p:cNvGrpSpPr/>
            <p:nvPr/>
          </p:nvGrpSpPr>
          <p:grpSpPr>
            <a:xfrm>
              <a:off x="762346" y="0"/>
              <a:ext cx="9303314" cy="9303314"/>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6EBE7"/>
              </a:solidFill>
            </p:spPr>
          </p:sp>
        </p:grpSp>
        <p:pic>
          <p:nvPicPr>
            <p:cNvPr id="8" name="Picture 8"/>
            <p:cNvPicPr>
              <a:picLocks noChangeAspect="1"/>
            </p:cNvPicPr>
            <p:nvPr/>
          </p:nvPicPr>
          <p:blipFill>
            <a:blip r:embed="rId2" cstate="print">
              <a:alphaModFix amt="51000"/>
            </a:blip>
            <a:srcRect/>
            <a:stretch>
              <a:fillRect/>
            </a:stretch>
          </p:blipFill>
          <p:spPr>
            <a:xfrm>
              <a:off x="0" y="6584578"/>
              <a:ext cx="8490115" cy="2946777"/>
            </a:xfrm>
            <a:prstGeom prst="rect">
              <a:avLst/>
            </a:prstGeom>
          </p:spPr>
        </p:pic>
        <p:pic>
          <p:nvPicPr>
            <p:cNvPr id="9" name="Picture 9"/>
            <p:cNvPicPr>
              <a:picLocks noChangeAspect="1"/>
            </p:cNvPicPr>
            <p:nvPr/>
          </p:nvPicPr>
          <p:blipFill>
            <a:blip r:embed="rId3"/>
            <a:srcRect l="18406" r="18406"/>
            <a:stretch>
              <a:fillRect/>
            </a:stretch>
          </p:blipFill>
          <p:spPr>
            <a:xfrm>
              <a:off x="0" y="1360379"/>
              <a:ext cx="8577310" cy="7805352"/>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385212"/>
            <a:ext cx="8115300" cy="4995528"/>
            <a:chOff x="0" y="0"/>
            <a:chExt cx="10820400" cy="6660703"/>
          </a:xfrm>
        </p:grpSpPr>
        <p:sp>
          <p:nvSpPr>
            <p:cNvPr id="3" name="TextBox 3"/>
            <p:cNvSpPr txBox="1"/>
            <p:nvPr/>
          </p:nvSpPr>
          <p:spPr>
            <a:xfrm>
              <a:off x="0" y="0"/>
              <a:ext cx="9059341" cy="3830107"/>
            </a:xfrm>
            <a:prstGeom prst="rect">
              <a:avLst/>
            </a:prstGeom>
          </p:spPr>
          <p:txBody>
            <a:bodyPr lIns="0" tIns="0" rIns="0" bIns="0" rtlCol="0" anchor="t">
              <a:spAutoFit/>
            </a:bodyPr>
            <a:lstStyle/>
            <a:p>
              <a:pPr>
                <a:lnSpc>
                  <a:spcPts val="5593"/>
                </a:lnSpc>
              </a:pPr>
              <a:r>
                <a:rPr lang="en-US" sz="5000" b="1" dirty="0">
                  <a:solidFill>
                    <a:srgbClr val="0E2C4B"/>
                  </a:solidFill>
                  <a:latin typeface="Muli Bold Bold" charset="0"/>
                </a:rPr>
                <a:t>What are the difficulties faced in studies</a:t>
              </a:r>
              <a:r>
                <a:rPr lang="en-US" sz="5000" b="1" dirty="0" smtClean="0">
                  <a:solidFill>
                    <a:srgbClr val="0E2C4B"/>
                  </a:solidFill>
                  <a:latin typeface="Muli Bold Bold" charset="0"/>
                </a:rPr>
                <a:t>?</a:t>
              </a:r>
            </a:p>
            <a:p>
              <a:pPr>
                <a:lnSpc>
                  <a:spcPts val="5593"/>
                </a:lnSpc>
              </a:pPr>
              <a:endParaRPr lang="en-US" sz="5000" b="1" dirty="0">
                <a:solidFill>
                  <a:srgbClr val="0E2C4B"/>
                </a:solidFill>
                <a:latin typeface="Muli Bold Bold" charset="0"/>
              </a:endParaRPr>
            </a:p>
          </p:txBody>
        </p:sp>
        <p:sp>
          <p:nvSpPr>
            <p:cNvPr id="4" name="TextBox 4"/>
            <p:cNvSpPr txBox="1"/>
            <p:nvPr/>
          </p:nvSpPr>
          <p:spPr>
            <a:xfrm>
              <a:off x="0" y="3070233"/>
              <a:ext cx="10820400" cy="3590470"/>
            </a:xfrm>
            <a:prstGeom prst="rect">
              <a:avLst/>
            </a:prstGeom>
          </p:spPr>
          <p:txBody>
            <a:bodyPr lIns="0" tIns="0" rIns="0" bIns="0" rtlCol="0" anchor="t">
              <a:spAutoFit/>
            </a:bodyPr>
            <a:lstStyle/>
            <a:p>
              <a:pPr>
                <a:lnSpc>
                  <a:spcPts val="4273"/>
                </a:lnSpc>
              </a:pPr>
              <a:endParaRPr lang="en-US" sz="2400" dirty="0" smtClean="0">
                <a:solidFill>
                  <a:srgbClr val="0E2C4B"/>
                </a:solidFill>
                <a:latin typeface="Muli Regular"/>
              </a:endParaRPr>
            </a:p>
            <a:p>
              <a:pPr>
                <a:lnSpc>
                  <a:spcPts val="4273"/>
                </a:lnSpc>
              </a:pPr>
              <a:r>
                <a:rPr lang="en-US" sz="2400" dirty="0" smtClean="0">
                  <a:solidFill>
                    <a:srgbClr val="0E2C4B"/>
                  </a:solidFill>
                  <a:latin typeface="Muli Regular"/>
                </a:rPr>
                <a:t>In </a:t>
              </a:r>
              <a:r>
                <a:rPr lang="en-US" sz="2400" dirty="0">
                  <a:solidFill>
                    <a:srgbClr val="0E2C4B"/>
                  </a:solidFill>
                  <a:latin typeface="Muli Regular"/>
                </a:rPr>
                <a:t>day to day life, students face some problems regarding the studies. It affects the smooth flow of study and makes disturbances. For effective learning, the problems related to the studies should be solved out.</a:t>
              </a:r>
            </a:p>
          </p:txBody>
        </p:sp>
      </p:grpSp>
      <p:grpSp>
        <p:nvGrpSpPr>
          <p:cNvPr id="5" name="Group 5"/>
          <p:cNvGrpSpPr/>
          <p:nvPr/>
        </p:nvGrpSpPr>
        <p:grpSpPr>
          <a:xfrm>
            <a:off x="469457" y="2057747"/>
            <a:ext cx="7318978" cy="6750644"/>
            <a:chOff x="0" y="0"/>
            <a:chExt cx="9758637" cy="9000859"/>
          </a:xfrm>
        </p:grpSpPr>
        <p:grpSp>
          <p:nvGrpSpPr>
            <p:cNvPr id="6" name="Group 6"/>
            <p:cNvGrpSpPr/>
            <p:nvPr/>
          </p:nvGrpSpPr>
          <p:grpSpPr>
            <a:xfrm>
              <a:off x="1200904" y="173984"/>
              <a:ext cx="8280339" cy="8280339"/>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6EBE7"/>
              </a:solidFill>
            </p:spPr>
          </p:sp>
        </p:grpSp>
        <p:pic>
          <p:nvPicPr>
            <p:cNvPr id="8" name="Picture 8"/>
            <p:cNvPicPr>
              <a:picLocks noChangeAspect="1"/>
            </p:cNvPicPr>
            <p:nvPr/>
          </p:nvPicPr>
          <p:blipFill>
            <a:blip r:embed="rId2" cstate="print">
              <a:alphaModFix amt="51000"/>
            </a:blip>
            <a:srcRect/>
            <a:stretch>
              <a:fillRect/>
            </a:stretch>
          </p:blipFill>
          <p:spPr>
            <a:xfrm>
              <a:off x="0" y="6209132"/>
              <a:ext cx="8043389" cy="2791726"/>
            </a:xfrm>
            <a:prstGeom prst="rect">
              <a:avLst/>
            </a:prstGeom>
          </p:spPr>
        </p:pic>
        <p:pic>
          <p:nvPicPr>
            <p:cNvPr id="9" name="Picture 9"/>
            <p:cNvPicPr>
              <a:picLocks noChangeAspect="1"/>
            </p:cNvPicPr>
            <p:nvPr/>
          </p:nvPicPr>
          <p:blipFill>
            <a:blip r:embed="rId3"/>
            <a:srcRect/>
            <a:stretch>
              <a:fillRect/>
            </a:stretch>
          </p:blipFill>
          <p:spPr>
            <a:xfrm>
              <a:off x="745657" y="0"/>
              <a:ext cx="9012980" cy="8889051"/>
            </a:xfrm>
            <a:prstGeom prst="rect">
              <a:avLst/>
            </a:prstGeom>
          </p:spPr>
        </p:pic>
      </p:grpSp>
      <p:pic>
        <p:nvPicPr>
          <p:cNvPr id="10" name="Picture 10"/>
          <p:cNvPicPr>
            <a:picLocks noChangeAspect="1"/>
          </p:cNvPicPr>
          <p:nvPr/>
        </p:nvPicPr>
        <p:blipFill>
          <a:blip r:embed="rId4" cstate="print"/>
          <a:srcRect/>
          <a:stretch>
            <a:fillRect/>
          </a:stretch>
        </p:blipFill>
        <p:spPr>
          <a:xfrm>
            <a:off x="3599444" y="1471041"/>
            <a:ext cx="1059004" cy="1173412"/>
          </a:xfrm>
          <a:prstGeom prst="rect">
            <a:avLst/>
          </a:prstGeom>
        </p:spPr>
      </p:pic>
      <p:pic>
        <p:nvPicPr>
          <p:cNvPr id="11" name="Picture 11"/>
          <p:cNvPicPr>
            <a:picLocks noChangeAspect="1"/>
          </p:cNvPicPr>
          <p:nvPr/>
        </p:nvPicPr>
        <p:blipFill>
          <a:blip r:embed="rId5" cstate="print"/>
          <a:srcRect/>
          <a:stretch>
            <a:fillRect/>
          </a:stretch>
        </p:blipFill>
        <p:spPr>
          <a:xfrm>
            <a:off x="4851037" y="1891302"/>
            <a:ext cx="1057537" cy="1173412"/>
          </a:xfrm>
          <a:prstGeom prst="rect">
            <a:avLst/>
          </a:prstGeom>
        </p:spPr>
      </p:pic>
      <p:pic>
        <p:nvPicPr>
          <p:cNvPr id="12" name="Picture 12"/>
          <p:cNvPicPr>
            <a:picLocks noChangeAspect="1"/>
          </p:cNvPicPr>
          <p:nvPr/>
        </p:nvPicPr>
        <p:blipFill>
          <a:blip r:embed="rId6" cstate="print"/>
          <a:srcRect/>
          <a:stretch>
            <a:fillRect/>
          </a:stretch>
        </p:blipFill>
        <p:spPr>
          <a:xfrm>
            <a:off x="6211235" y="2478008"/>
            <a:ext cx="1056071" cy="1173412"/>
          </a:xfrm>
          <a:prstGeom prst="rect">
            <a:avLst/>
          </a:prstGeom>
        </p:spPr>
      </p:pic>
      <p:pic>
        <p:nvPicPr>
          <p:cNvPr id="13" name="Picture 13"/>
          <p:cNvPicPr>
            <a:picLocks noChangeAspect="1"/>
          </p:cNvPicPr>
          <p:nvPr/>
        </p:nvPicPr>
        <p:blipFill>
          <a:blip r:embed="rId7"/>
          <a:srcRect/>
          <a:stretch>
            <a:fillRect/>
          </a:stretch>
        </p:blipFill>
        <p:spPr>
          <a:xfrm>
            <a:off x="6046522" y="3890629"/>
            <a:ext cx="1078287" cy="14044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7786679" y="357154"/>
            <a:ext cx="10171650" cy="9693357"/>
            <a:chOff x="0" y="0"/>
            <a:chExt cx="7848459" cy="7851218"/>
          </a:xfrm>
        </p:grpSpPr>
        <p:sp>
          <p:nvSpPr>
            <p:cNvPr id="3" name="Freeform 3"/>
            <p:cNvSpPr/>
            <p:nvPr/>
          </p:nvSpPr>
          <p:spPr>
            <a:xfrm>
              <a:off x="0" y="0"/>
              <a:ext cx="7848459" cy="7851218"/>
            </a:xfrm>
            <a:custGeom>
              <a:avLst/>
              <a:gdLst/>
              <a:ahLst/>
              <a:cxnLst/>
              <a:rect l="l" t="t" r="r" b="b"/>
              <a:pathLst>
                <a:path w="7848459" h="7851218">
                  <a:moveTo>
                    <a:pt x="7723999" y="7851218"/>
                  </a:moveTo>
                  <a:lnTo>
                    <a:pt x="124460" y="7851218"/>
                  </a:lnTo>
                  <a:cubicBezTo>
                    <a:pt x="55880" y="7851218"/>
                    <a:pt x="0" y="7795338"/>
                    <a:pt x="0" y="7726759"/>
                  </a:cubicBezTo>
                  <a:lnTo>
                    <a:pt x="0" y="124460"/>
                  </a:lnTo>
                  <a:cubicBezTo>
                    <a:pt x="0" y="55880"/>
                    <a:pt x="55880" y="0"/>
                    <a:pt x="124460" y="0"/>
                  </a:cubicBezTo>
                  <a:lnTo>
                    <a:pt x="7723999" y="0"/>
                  </a:lnTo>
                  <a:cubicBezTo>
                    <a:pt x="7792579" y="0"/>
                    <a:pt x="7848459" y="55880"/>
                    <a:pt x="7848459" y="124460"/>
                  </a:cubicBezTo>
                  <a:lnTo>
                    <a:pt x="7848459" y="7726759"/>
                  </a:lnTo>
                  <a:cubicBezTo>
                    <a:pt x="7848459" y="7795339"/>
                    <a:pt x="7792579" y="7851218"/>
                    <a:pt x="7723999" y="7851218"/>
                  </a:cubicBezTo>
                  <a:close/>
                </a:path>
              </a:pathLst>
            </a:custGeom>
            <a:solidFill>
              <a:srgbClr val="FFFFFF"/>
            </a:solidFill>
          </p:spPr>
        </p:sp>
      </p:grpSp>
      <p:grpSp>
        <p:nvGrpSpPr>
          <p:cNvPr id="4" name="Group 4"/>
          <p:cNvGrpSpPr/>
          <p:nvPr/>
        </p:nvGrpSpPr>
        <p:grpSpPr>
          <a:xfrm>
            <a:off x="9790353" y="518310"/>
            <a:ext cx="6308420" cy="9326438"/>
            <a:chOff x="0" y="-47625"/>
            <a:chExt cx="8411227" cy="12435249"/>
          </a:xfrm>
        </p:grpSpPr>
        <p:sp>
          <p:nvSpPr>
            <p:cNvPr id="5" name="AutoShape 5"/>
            <p:cNvSpPr/>
            <p:nvPr/>
          </p:nvSpPr>
          <p:spPr>
            <a:xfrm>
              <a:off x="2091" y="1469181"/>
              <a:ext cx="8409136" cy="0"/>
            </a:xfrm>
            <a:prstGeom prst="line">
              <a:avLst/>
            </a:prstGeom>
            <a:ln w="83892" cap="rnd">
              <a:solidFill>
                <a:srgbClr val="F2F3F4"/>
              </a:solidFill>
              <a:prstDash val="solid"/>
              <a:headEnd type="none" w="sm" len="sm"/>
              <a:tailEnd type="none" w="sm" len="sm"/>
            </a:ln>
          </p:spPr>
        </p:sp>
        <p:sp>
          <p:nvSpPr>
            <p:cNvPr id="6" name="AutoShape 6"/>
            <p:cNvSpPr/>
            <p:nvPr/>
          </p:nvSpPr>
          <p:spPr>
            <a:xfrm>
              <a:off x="2091" y="3542848"/>
              <a:ext cx="8409136" cy="0"/>
            </a:xfrm>
            <a:prstGeom prst="line">
              <a:avLst/>
            </a:prstGeom>
            <a:ln w="83892" cap="rnd">
              <a:solidFill>
                <a:srgbClr val="F2F3F4"/>
              </a:solidFill>
              <a:prstDash val="solid"/>
              <a:headEnd type="none" w="sm" len="sm"/>
              <a:tailEnd type="none" w="sm" len="sm"/>
            </a:ln>
          </p:spPr>
        </p:sp>
        <p:sp>
          <p:nvSpPr>
            <p:cNvPr id="7" name="AutoShape 7"/>
            <p:cNvSpPr/>
            <p:nvPr/>
          </p:nvSpPr>
          <p:spPr>
            <a:xfrm>
              <a:off x="2091" y="5616516"/>
              <a:ext cx="8409136" cy="0"/>
            </a:xfrm>
            <a:prstGeom prst="line">
              <a:avLst/>
            </a:prstGeom>
            <a:ln w="83892" cap="rnd">
              <a:solidFill>
                <a:srgbClr val="F2F3F4"/>
              </a:solidFill>
              <a:prstDash val="solid"/>
              <a:headEnd type="none" w="sm" len="sm"/>
              <a:tailEnd type="none" w="sm" len="sm"/>
            </a:ln>
          </p:spPr>
        </p:sp>
        <p:sp>
          <p:nvSpPr>
            <p:cNvPr id="8" name="AutoShape 8"/>
            <p:cNvSpPr/>
            <p:nvPr/>
          </p:nvSpPr>
          <p:spPr>
            <a:xfrm>
              <a:off x="0" y="8201371"/>
              <a:ext cx="8411227" cy="0"/>
            </a:xfrm>
            <a:prstGeom prst="line">
              <a:avLst/>
            </a:prstGeom>
            <a:ln w="83892" cap="rnd">
              <a:solidFill>
                <a:srgbClr val="F2F3F4"/>
              </a:solidFill>
              <a:prstDash val="solid"/>
              <a:headEnd type="none" w="sm" len="sm"/>
              <a:tailEnd type="none" w="sm" len="sm"/>
            </a:ln>
          </p:spPr>
        </p:sp>
        <p:sp>
          <p:nvSpPr>
            <p:cNvPr id="9" name="AutoShape 9"/>
            <p:cNvSpPr/>
            <p:nvPr/>
          </p:nvSpPr>
          <p:spPr>
            <a:xfrm>
              <a:off x="254" y="10275039"/>
              <a:ext cx="8410973" cy="0"/>
            </a:xfrm>
            <a:prstGeom prst="line">
              <a:avLst/>
            </a:prstGeom>
            <a:ln w="83892" cap="rnd">
              <a:solidFill>
                <a:srgbClr val="F2F3F4"/>
              </a:solidFill>
              <a:prstDash val="solid"/>
              <a:headEnd type="none" w="sm" len="sm"/>
              <a:tailEnd type="none" w="sm" len="sm"/>
            </a:ln>
          </p:spPr>
        </p:sp>
        <p:sp>
          <p:nvSpPr>
            <p:cNvPr id="10" name="TextBox 10"/>
            <p:cNvSpPr txBox="1"/>
            <p:nvPr/>
          </p:nvSpPr>
          <p:spPr>
            <a:xfrm>
              <a:off x="2091" y="-47625"/>
              <a:ext cx="7553348" cy="1060119"/>
            </a:xfrm>
            <a:prstGeom prst="rect">
              <a:avLst/>
            </a:prstGeom>
          </p:spPr>
          <p:txBody>
            <a:bodyPr lIns="0" tIns="0" rIns="0" bIns="0" rtlCol="0" anchor="t">
              <a:spAutoFit/>
            </a:bodyPr>
            <a:lstStyle/>
            <a:p>
              <a:pPr marL="470409" lvl="1" indent="-235205">
                <a:lnSpc>
                  <a:spcPts val="3050"/>
                </a:lnSpc>
                <a:buFont typeface="Arial"/>
                <a:buChar char="•"/>
              </a:pPr>
              <a:r>
                <a:rPr lang="en-US" sz="2400" dirty="0">
                  <a:solidFill>
                    <a:srgbClr val="0E2C4B"/>
                  </a:solidFill>
                  <a:latin typeface="Muli Regular Bold"/>
                </a:rPr>
                <a:t>The timetable and syllabus is not properly maintained.</a:t>
              </a:r>
            </a:p>
          </p:txBody>
        </p:sp>
        <p:sp>
          <p:nvSpPr>
            <p:cNvPr id="11" name="TextBox 11"/>
            <p:cNvSpPr txBox="1"/>
            <p:nvPr/>
          </p:nvSpPr>
          <p:spPr>
            <a:xfrm>
              <a:off x="2091" y="2026043"/>
              <a:ext cx="7553348" cy="1060119"/>
            </a:xfrm>
            <a:prstGeom prst="rect">
              <a:avLst/>
            </a:prstGeom>
          </p:spPr>
          <p:txBody>
            <a:bodyPr lIns="0" tIns="0" rIns="0" bIns="0" rtlCol="0" anchor="t">
              <a:spAutoFit/>
            </a:bodyPr>
            <a:lstStyle/>
            <a:p>
              <a:pPr marL="470409" lvl="1" indent="-235205">
                <a:lnSpc>
                  <a:spcPts val="3050"/>
                </a:lnSpc>
                <a:buFont typeface="Arial"/>
                <a:buChar char="•"/>
              </a:pPr>
              <a:r>
                <a:rPr lang="en-US" sz="2400" dirty="0">
                  <a:solidFill>
                    <a:srgbClr val="0E2C4B"/>
                  </a:solidFill>
                  <a:latin typeface="Muli Regular Bold"/>
                </a:rPr>
                <a:t>Whole study material is not uniformly listed in the device.</a:t>
              </a:r>
            </a:p>
          </p:txBody>
        </p:sp>
        <p:sp>
          <p:nvSpPr>
            <p:cNvPr id="12" name="TextBox 12"/>
            <p:cNvSpPr txBox="1"/>
            <p:nvPr/>
          </p:nvSpPr>
          <p:spPr>
            <a:xfrm>
              <a:off x="2091" y="4099710"/>
              <a:ext cx="7553348" cy="1060119"/>
            </a:xfrm>
            <a:prstGeom prst="rect">
              <a:avLst/>
            </a:prstGeom>
          </p:spPr>
          <p:txBody>
            <a:bodyPr lIns="0" tIns="0" rIns="0" bIns="0" rtlCol="0" anchor="t">
              <a:spAutoFit/>
            </a:bodyPr>
            <a:lstStyle/>
            <a:p>
              <a:pPr marL="470409" lvl="1" indent="-235205">
                <a:lnSpc>
                  <a:spcPts val="3050"/>
                </a:lnSpc>
                <a:buFont typeface="Arial"/>
                <a:buChar char="•"/>
              </a:pPr>
              <a:r>
                <a:rPr lang="en-US" sz="2400" dirty="0">
                  <a:solidFill>
                    <a:srgbClr val="0E2C4B"/>
                  </a:solidFill>
                  <a:latin typeface="Muli Regular Bold"/>
                </a:rPr>
                <a:t>Visit many websites or contact repeatedly to obtain notes.</a:t>
              </a:r>
            </a:p>
          </p:txBody>
        </p:sp>
        <p:sp>
          <p:nvSpPr>
            <p:cNvPr id="13" name="TextBox 13"/>
            <p:cNvSpPr txBox="1"/>
            <p:nvPr/>
          </p:nvSpPr>
          <p:spPr>
            <a:xfrm>
              <a:off x="2091" y="6173378"/>
              <a:ext cx="7553348" cy="1590179"/>
            </a:xfrm>
            <a:prstGeom prst="rect">
              <a:avLst/>
            </a:prstGeom>
          </p:spPr>
          <p:txBody>
            <a:bodyPr lIns="0" tIns="0" rIns="0" bIns="0" rtlCol="0" anchor="t">
              <a:spAutoFit/>
            </a:bodyPr>
            <a:lstStyle/>
            <a:p>
              <a:pPr marL="470409" lvl="1" indent="-235205">
                <a:lnSpc>
                  <a:spcPts val="3050"/>
                </a:lnSpc>
                <a:buFont typeface="Arial"/>
                <a:buChar char="•"/>
              </a:pPr>
              <a:r>
                <a:rPr lang="en-US" sz="2400" dirty="0">
                  <a:solidFill>
                    <a:srgbClr val="0E2C4B"/>
                  </a:solidFill>
                  <a:latin typeface="Muli Regular Bold"/>
                </a:rPr>
                <a:t>Students may miss or do not understand some topics </a:t>
              </a:r>
              <a:r>
                <a:rPr lang="en-US" sz="2400" dirty="0" smtClean="0">
                  <a:solidFill>
                    <a:srgbClr val="0E2C4B"/>
                  </a:solidFill>
                  <a:latin typeface="Muli Regular Bold"/>
                </a:rPr>
                <a:t>during the lectures.</a:t>
              </a:r>
              <a:endParaRPr lang="en-US" sz="1200" dirty="0">
                <a:solidFill>
                  <a:srgbClr val="0E2C4B"/>
                </a:solidFill>
                <a:latin typeface="Arimo Bold"/>
              </a:endParaRPr>
            </a:p>
          </p:txBody>
        </p:sp>
        <p:sp>
          <p:nvSpPr>
            <p:cNvPr id="14" name="TextBox 14"/>
            <p:cNvSpPr txBox="1"/>
            <p:nvPr/>
          </p:nvSpPr>
          <p:spPr>
            <a:xfrm>
              <a:off x="2091" y="8758232"/>
              <a:ext cx="7553348" cy="1025667"/>
            </a:xfrm>
            <a:prstGeom prst="rect">
              <a:avLst/>
            </a:prstGeom>
          </p:spPr>
          <p:txBody>
            <a:bodyPr lIns="0" tIns="0" rIns="0" bIns="0" rtlCol="0" anchor="t">
              <a:spAutoFit/>
            </a:bodyPr>
            <a:lstStyle/>
            <a:p>
              <a:pPr marL="470409" lvl="1" indent="-235205">
                <a:lnSpc>
                  <a:spcPts val="3050"/>
                </a:lnSpc>
                <a:buFont typeface="Arial"/>
                <a:buChar char="•"/>
              </a:pPr>
              <a:r>
                <a:rPr lang="en-US" sz="2400" dirty="0">
                  <a:solidFill>
                    <a:srgbClr val="0E2C4B"/>
                  </a:solidFill>
                  <a:latin typeface="Muli Regular Bold"/>
                </a:rPr>
                <a:t>Regularity is not properly maintained in case of attendance.</a:t>
              </a:r>
            </a:p>
          </p:txBody>
        </p:sp>
        <p:sp>
          <p:nvSpPr>
            <p:cNvPr id="15" name="TextBox 15"/>
            <p:cNvSpPr txBox="1"/>
            <p:nvPr/>
          </p:nvSpPr>
          <p:spPr>
            <a:xfrm>
              <a:off x="2091" y="10831899"/>
              <a:ext cx="7553348" cy="1555725"/>
            </a:xfrm>
            <a:prstGeom prst="rect">
              <a:avLst/>
            </a:prstGeom>
          </p:spPr>
          <p:txBody>
            <a:bodyPr lIns="0" tIns="0" rIns="0" bIns="0" rtlCol="0" anchor="t">
              <a:spAutoFit/>
            </a:bodyPr>
            <a:lstStyle/>
            <a:p>
              <a:pPr marL="470409" lvl="1" indent="-235205">
                <a:lnSpc>
                  <a:spcPts val="3050"/>
                </a:lnSpc>
                <a:buFont typeface="Arial"/>
                <a:buChar char="•"/>
              </a:pPr>
              <a:r>
                <a:rPr lang="en-US" sz="2000" dirty="0">
                  <a:solidFill>
                    <a:srgbClr val="0E2C4B"/>
                  </a:solidFill>
                  <a:latin typeface="Muli Regular Bold"/>
                </a:rPr>
                <a:t> </a:t>
              </a:r>
              <a:r>
                <a:rPr lang="en-US" sz="2400" dirty="0">
                  <a:solidFill>
                    <a:srgbClr val="0E2C4B"/>
                  </a:solidFill>
                  <a:latin typeface="Muli Regular Bold"/>
                </a:rPr>
                <a:t>During examinations, teacher faces  problems in conducting, checking and   providing results.</a:t>
              </a:r>
              <a:endParaRPr lang="en-US" sz="2000" dirty="0">
                <a:solidFill>
                  <a:srgbClr val="0E2C4B"/>
                </a:solidFill>
                <a:latin typeface="Muli Regular Bold"/>
              </a:endParaRPr>
            </a:p>
          </p:txBody>
        </p:sp>
      </p:grpSp>
      <p:grpSp>
        <p:nvGrpSpPr>
          <p:cNvPr id="16" name="Group 16"/>
          <p:cNvGrpSpPr/>
          <p:nvPr/>
        </p:nvGrpSpPr>
        <p:grpSpPr>
          <a:xfrm>
            <a:off x="1028700" y="1028700"/>
            <a:ext cx="6173123" cy="3390231"/>
            <a:chOff x="0" y="0"/>
            <a:chExt cx="8230830" cy="4520307"/>
          </a:xfrm>
        </p:grpSpPr>
        <p:grpSp>
          <p:nvGrpSpPr>
            <p:cNvPr id="17" name="Group 17"/>
            <p:cNvGrpSpPr/>
            <p:nvPr/>
          </p:nvGrpSpPr>
          <p:grpSpPr>
            <a:xfrm>
              <a:off x="0" y="3419641"/>
              <a:ext cx="6702579" cy="1100667"/>
              <a:chOff x="0" y="0"/>
              <a:chExt cx="4021547" cy="660400"/>
            </a:xfrm>
          </p:grpSpPr>
          <p:sp>
            <p:nvSpPr>
              <p:cNvPr id="18" name="Freeform 18"/>
              <p:cNvSpPr/>
              <p:nvPr/>
            </p:nvSpPr>
            <p:spPr>
              <a:xfrm>
                <a:off x="0" y="0"/>
                <a:ext cx="4021548" cy="660400"/>
              </a:xfrm>
              <a:custGeom>
                <a:avLst/>
                <a:gdLst/>
                <a:ahLst/>
                <a:cxnLst/>
                <a:rect l="l" t="t" r="r" b="b"/>
                <a:pathLst>
                  <a:path w="4021548" h="660400">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p:spPr>
          </p:sp>
        </p:grpSp>
        <p:sp>
          <p:nvSpPr>
            <p:cNvPr id="19" name="TextBox 19"/>
            <p:cNvSpPr txBox="1"/>
            <p:nvPr/>
          </p:nvSpPr>
          <p:spPr>
            <a:xfrm>
              <a:off x="0" y="0"/>
              <a:ext cx="8230830" cy="2844800"/>
            </a:xfrm>
            <a:prstGeom prst="rect">
              <a:avLst/>
            </a:prstGeom>
          </p:spPr>
          <p:txBody>
            <a:bodyPr lIns="0" tIns="0" rIns="0" bIns="0" rtlCol="0" anchor="t">
              <a:spAutoFit/>
            </a:bodyPr>
            <a:lstStyle/>
            <a:p>
              <a:pPr>
                <a:lnSpc>
                  <a:spcPts val="8400"/>
                </a:lnSpc>
              </a:pPr>
              <a:r>
                <a:rPr lang="en-US" sz="7000" dirty="0">
                  <a:solidFill>
                    <a:srgbClr val="0E2C4B"/>
                  </a:solidFill>
                  <a:latin typeface="Muli Bold Bold"/>
                </a:rPr>
                <a:t>Difficulties Faced</a:t>
              </a:r>
            </a:p>
          </p:txBody>
        </p:sp>
        <p:sp>
          <p:nvSpPr>
            <p:cNvPr id="20" name="TextBox 20"/>
            <p:cNvSpPr txBox="1"/>
            <p:nvPr/>
          </p:nvSpPr>
          <p:spPr>
            <a:xfrm>
              <a:off x="693230" y="3654943"/>
              <a:ext cx="5587728" cy="554919"/>
            </a:xfrm>
            <a:prstGeom prst="rect">
              <a:avLst/>
            </a:prstGeom>
          </p:spPr>
          <p:txBody>
            <a:bodyPr lIns="0" tIns="0" rIns="0" bIns="0" rtlCol="0" anchor="t">
              <a:spAutoFit/>
            </a:bodyPr>
            <a:lstStyle/>
            <a:p>
              <a:pPr>
                <a:lnSpc>
                  <a:spcPts val="3360"/>
                </a:lnSpc>
              </a:pPr>
              <a:r>
                <a:rPr lang="en-US" sz="2800" dirty="0" smtClean="0">
                  <a:solidFill>
                    <a:srgbClr val="FFFFFF"/>
                  </a:solidFill>
                  <a:latin typeface="Muli Regular Bold"/>
                </a:rPr>
                <a:t>Points for discussion</a:t>
              </a:r>
              <a:endParaRPr lang="en-US" sz="2800" dirty="0">
                <a:solidFill>
                  <a:srgbClr val="FFFFFF"/>
                </a:solidFill>
                <a:latin typeface="Muli Regular Bold"/>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2057747"/>
            <a:ext cx="8738009" cy="6640216"/>
            <a:chOff x="0" y="0"/>
            <a:chExt cx="11650678" cy="8853622"/>
          </a:xfrm>
        </p:grpSpPr>
        <p:sp>
          <p:nvSpPr>
            <p:cNvPr id="3" name="TextBox 3"/>
            <p:cNvSpPr txBox="1"/>
            <p:nvPr/>
          </p:nvSpPr>
          <p:spPr>
            <a:xfrm>
              <a:off x="0" y="0"/>
              <a:ext cx="11650678" cy="3122459"/>
            </a:xfrm>
            <a:prstGeom prst="rect">
              <a:avLst/>
            </a:prstGeom>
          </p:spPr>
          <p:txBody>
            <a:bodyPr lIns="0" tIns="0" rIns="0" bIns="0" rtlCol="0" anchor="t">
              <a:spAutoFit/>
            </a:bodyPr>
            <a:lstStyle/>
            <a:p>
              <a:pPr>
                <a:lnSpc>
                  <a:spcPts val="9219"/>
                </a:lnSpc>
              </a:pPr>
              <a:r>
                <a:rPr lang="en-US" sz="7683">
                  <a:solidFill>
                    <a:srgbClr val="0E2C4B"/>
                  </a:solidFill>
                  <a:latin typeface="Muli Bold Bold"/>
                </a:rPr>
                <a:t>Student study management </a:t>
              </a:r>
            </a:p>
          </p:txBody>
        </p:sp>
        <p:sp>
          <p:nvSpPr>
            <p:cNvPr id="4" name="TextBox 4"/>
            <p:cNvSpPr txBox="1"/>
            <p:nvPr/>
          </p:nvSpPr>
          <p:spPr>
            <a:xfrm>
              <a:off x="0" y="3883177"/>
              <a:ext cx="9754489" cy="4970445"/>
            </a:xfrm>
            <a:prstGeom prst="rect">
              <a:avLst/>
            </a:prstGeom>
          </p:spPr>
          <p:txBody>
            <a:bodyPr lIns="0" tIns="0" rIns="0" bIns="0" rtlCol="0" anchor="t">
              <a:spAutoFit/>
            </a:bodyPr>
            <a:lstStyle/>
            <a:p>
              <a:pPr>
                <a:lnSpc>
                  <a:spcPts val="3687"/>
                </a:lnSpc>
              </a:pPr>
              <a:r>
                <a:rPr lang="en-US" sz="3073">
                  <a:solidFill>
                    <a:srgbClr val="0E2C4B"/>
                  </a:solidFill>
                  <a:ea typeface="Muli Regular Bold"/>
                </a:rPr>
                <a:t>■Attendance (sign in and register)</a:t>
              </a:r>
            </a:p>
            <a:p>
              <a:pPr>
                <a:lnSpc>
                  <a:spcPts val="3687"/>
                </a:lnSpc>
              </a:pPr>
              <a:r>
                <a:rPr lang="en-US" sz="3073">
                  <a:solidFill>
                    <a:srgbClr val="0E2C4B"/>
                  </a:solidFill>
                  <a:ea typeface="Muli Regular Bold"/>
                </a:rPr>
                <a:t>■Quiz</a:t>
              </a:r>
            </a:p>
            <a:p>
              <a:pPr>
                <a:lnSpc>
                  <a:spcPts val="3687"/>
                </a:lnSpc>
              </a:pPr>
              <a:r>
                <a:rPr lang="en-US" sz="3073">
                  <a:solidFill>
                    <a:srgbClr val="0E2C4B"/>
                  </a:solidFill>
                  <a:ea typeface="Muli Regular Bold"/>
                </a:rPr>
                <a:t>■Results</a:t>
              </a:r>
            </a:p>
            <a:p>
              <a:pPr>
                <a:lnSpc>
                  <a:spcPts val="3687"/>
                </a:lnSpc>
              </a:pPr>
              <a:r>
                <a:rPr lang="en-US" sz="3073">
                  <a:solidFill>
                    <a:srgbClr val="0E2C4B"/>
                  </a:solidFill>
                  <a:ea typeface="Muli Regular Bold"/>
                </a:rPr>
                <a:t>■Syllabus</a:t>
              </a:r>
            </a:p>
            <a:p>
              <a:pPr>
                <a:lnSpc>
                  <a:spcPts val="3687"/>
                </a:lnSpc>
              </a:pPr>
              <a:r>
                <a:rPr lang="en-US" sz="3073">
                  <a:solidFill>
                    <a:srgbClr val="0E2C4B"/>
                  </a:solidFill>
                  <a:ea typeface="Muli Regular Bold"/>
                </a:rPr>
                <a:t>■Notes</a:t>
              </a:r>
            </a:p>
            <a:p>
              <a:pPr>
                <a:lnSpc>
                  <a:spcPts val="3687"/>
                </a:lnSpc>
              </a:pPr>
              <a:r>
                <a:rPr lang="en-US" sz="3073">
                  <a:solidFill>
                    <a:srgbClr val="0E2C4B"/>
                  </a:solidFill>
                  <a:ea typeface="Muli Regular Bold"/>
                </a:rPr>
                <a:t>■Timetable</a:t>
              </a:r>
            </a:p>
            <a:p>
              <a:pPr>
                <a:lnSpc>
                  <a:spcPts val="3687"/>
                </a:lnSpc>
              </a:pPr>
              <a:r>
                <a:rPr lang="en-US" sz="3073">
                  <a:solidFill>
                    <a:srgbClr val="0E2C4B"/>
                  </a:solidFill>
                  <a:ea typeface="Muli Regular Bold"/>
                </a:rPr>
                <a:t>■Logout</a:t>
              </a:r>
            </a:p>
            <a:p>
              <a:pPr>
                <a:lnSpc>
                  <a:spcPts val="3687"/>
                </a:lnSpc>
              </a:pPr>
              <a:endParaRPr/>
            </a:p>
          </p:txBody>
        </p:sp>
      </p:grpSp>
      <p:grpSp>
        <p:nvGrpSpPr>
          <p:cNvPr id="5" name="Group 5"/>
          <p:cNvGrpSpPr/>
          <p:nvPr/>
        </p:nvGrpSpPr>
        <p:grpSpPr>
          <a:xfrm>
            <a:off x="469457" y="2057747"/>
            <a:ext cx="7806764" cy="7200553"/>
            <a:chOff x="0" y="0"/>
            <a:chExt cx="10409019" cy="9600737"/>
          </a:xfrm>
        </p:grpSpPr>
        <p:grpSp>
          <p:nvGrpSpPr>
            <p:cNvPr id="6" name="Group 6"/>
            <p:cNvGrpSpPr/>
            <p:nvPr/>
          </p:nvGrpSpPr>
          <p:grpSpPr>
            <a:xfrm>
              <a:off x="1280941" y="185579"/>
              <a:ext cx="8832197" cy="8832197"/>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6EBE7"/>
              </a:solidFill>
            </p:spPr>
          </p:sp>
        </p:grpSp>
        <p:pic>
          <p:nvPicPr>
            <p:cNvPr id="8" name="Picture 8"/>
            <p:cNvPicPr>
              <a:picLocks noChangeAspect="1"/>
            </p:cNvPicPr>
            <p:nvPr/>
          </p:nvPicPr>
          <p:blipFill>
            <a:blip r:embed="rId2" cstate="print">
              <a:alphaModFix amt="51000"/>
            </a:blip>
            <a:srcRect/>
            <a:stretch>
              <a:fillRect/>
            </a:stretch>
          </p:blipFill>
          <p:spPr>
            <a:xfrm>
              <a:off x="0" y="6622951"/>
              <a:ext cx="8579455" cy="2977786"/>
            </a:xfrm>
            <a:prstGeom prst="rect">
              <a:avLst/>
            </a:prstGeom>
          </p:spPr>
        </p:pic>
        <p:pic>
          <p:nvPicPr>
            <p:cNvPr id="9" name="Picture 9"/>
            <p:cNvPicPr>
              <a:picLocks noChangeAspect="1"/>
            </p:cNvPicPr>
            <p:nvPr/>
          </p:nvPicPr>
          <p:blipFill>
            <a:blip r:embed="rId3"/>
            <a:srcRect l="23384" r="23384"/>
            <a:stretch>
              <a:fillRect/>
            </a:stretch>
          </p:blipFill>
          <p:spPr>
            <a:xfrm>
              <a:off x="795353" y="0"/>
              <a:ext cx="9613666" cy="9481478"/>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7786679" y="214278"/>
            <a:ext cx="9929881" cy="9836233"/>
            <a:chOff x="0" y="0"/>
            <a:chExt cx="7848459" cy="7851218"/>
          </a:xfrm>
        </p:grpSpPr>
        <p:sp>
          <p:nvSpPr>
            <p:cNvPr id="3" name="Freeform 3"/>
            <p:cNvSpPr/>
            <p:nvPr/>
          </p:nvSpPr>
          <p:spPr>
            <a:xfrm>
              <a:off x="0" y="0"/>
              <a:ext cx="7848459" cy="7851218"/>
            </a:xfrm>
            <a:custGeom>
              <a:avLst/>
              <a:gdLst/>
              <a:ahLst/>
              <a:cxnLst/>
              <a:rect l="l" t="t" r="r" b="b"/>
              <a:pathLst>
                <a:path w="7848459" h="7851218">
                  <a:moveTo>
                    <a:pt x="7723999" y="7851218"/>
                  </a:moveTo>
                  <a:lnTo>
                    <a:pt x="124460" y="7851218"/>
                  </a:lnTo>
                  <a:cubicBezTo>
                    <a:pt x="55880" y="7851218"/>
                    <a:pt x="0" y="7795338"/>
                    <a:pt x="0" y="7726759"/>
                  </a:cubicBezTo>
                  <a:lnTo>
                    <a:pt x="0" y="124460"/>
                  </a:lnTo>
                  <a:cubicBezTo>
                    <a:pt x="0" y="55880"/>
                    <a:pt x="55880" y="0"/>
                    <a:pt x="124460" y="0"/>
                  </a:cubicBezTo>
                  <a:lnTo>
                    <a:pt x="7723999" y="0"/>
                  </a:lnTo>
                  <a:cubicBezTo>
                    <a:pt x="7792579" y="0"/>
                    <a:pt x="7848459" y="55880"/>
                    <a:pt x="7848459" y="124460"/>
                  </a:cubicBezTo>
                  <a:lnTo>
                    <a:pt x="7848459" y="7726759"/>
                  </a:lnTo>
                  <a:cubicBezTo>
                    <a:pt x="7848459" y="7795339"/>
                    <a:pt x="7792579" y="7851218"/>
                    <a:pt x="7723999" y="7851218"/>
                  </a:cubicBezTo>
                  <a:close/>
                </a:path>
              </a:pathLst>
            </a:custGeom>
            <a:solidFill>
              <a:srgbClr val="FFFFFF"/>
            </a:solidFill>
          </p:spPr>
        </p:sp>
      </p:grpSp>
      <p:grpSp>
        <p:nvGrpSpPr>
          <p:cNvPr id="16" name="Group 16"/>
          <p:cNvGrpSpPr/>
          <p:nvPr/>
        </p:nvGrpSpPr>
        <p:grpSpPr>
          <a:xfrm>
            <a:off x="1028700" y="1028700"/>
            <a:ext cx="6173123" cy="3390232"/>
            <a:chOff x="0" y="0"/>
            <a:chExt cx="8230830" cy="4520308"/>
          </a:xfrm>
        </p:grpSpPr>
        <p:grpSp>
          <p:nvGrpSpPr>
            <p:cNvPr id="17" name="Group 17"/>
            <p:cNvGrpSpPr/>
            <p:nvPr/>
          </p:nvGrpSpPr>
          <p:grpSpPr>
            <a:xfrm>
              <a:off x="0" y="3419641"/>
              <a:ext cx="6702579" cy="1100667"/>
              <a:chOff x="0" y="0"/>
              <a:chExt cx="4021547" cy="660400"/>
            </a:xfrm>
          </p:grpSpPr>
          <p:sp>
            <p:nvSpPr>
              <p:cNvPr id="18" name="Freeform 18"/>
              <p:cNvSpPr/>
              <p:nvPr/>
            </p:nvSpPr>
            <p:spPr>
              <a:xfrm>
                <a:off x="0" y="0"/>
                <a:ext cx="4021548" cy="660400"/>
              </a:xfrm>
              <a:custGeom>
                <a:avLst/>
                <a:gdLst/>
                <a:ahLst/>
                <a:cxnLst/>
                <a:rect l="l" t="t" r="r" b="b"/>
                <a:pathLst>
                  <a:path w="4021548" h="660400">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p:spPr>
          </p:sp>
        </p:grpSp>
        <p:sp>
          <p:nvSpPr>
            <p:cNvPr id="19" name="TextBox 19"/>
            <p:cNvSpPr txBox="1"/>
            <p:nvPr/>
          </p:nvSpPr>
          <p:spPr>
            <a:xfrm>
              <a:off x="0" y="0"/>
              <a:ext cx="8230830" cy="1436290"/>
            </a:xfrm>
            <a:prstGeom prst="rect">
              <a:avLst/>
            </a:prstGeom>
          </p:spPr>
          <p:txBody>
            <a:bodyPr lIns="0" tIns="0" rIns="0" bIns="0" rtlCol="0" anchor="t">
              <a:spAutoFit/>
            </a:bodyPr>
            <a:lstStyle/>
            <a:p>
              <a:pPr>
                <a:lnSpc>
                  <a:spcPts val="8400"/>
                </a:lnSpc>
              </a:pPr>
              <a:r>
                <a:rPr lang="en-US" sz="7000" dirty="0" smtClean="0">
                  <a:solidFill>
                    <a:srgbClr val="0E2C4B"/>
                  </a:solidFill>
                  <a:latin typeface="Muli Bold Bold"/>
                </a:rPr>
                <a:t>Benefits</a:t>
              </a:r>
              <a:endParaRPr lang="en-US" sz="7000" dirty="0">
                <a:solidFill>
                  <a:srgbClr val="0E2C4B"/>
                </a:solidFill>
                <a:latin typeface="Muli Bold Bold"/>
              </a:endParaRPr>
            </a:p>
          </p:txBody>
        </p:sp>
        <p:sp>
          <p:nvSpPr>
            <p:cNvPr id="20" name="TextBox 20"/>
            <p:cNvSpPr txBox="1"/>
            <p:nvPr/>
          </p:nvSpPr>
          <p:spPr>
            <a:xfrm>
              <a:off x="693230" y="3654943"/>
              <a:ext cx="5587728" cy="554919"/>
            </a:xfrm>
            <a:prstGeom prst="rect">
              <a:avLst/>
            </a:prstGeom>
          </p:spPr>
          <p:txBody>
            <a:bodyPr lIns="0" tIns="0" rIns="0" bIns="0" rtlCol="0" anchor="t">
              <a:spAutoFit/>
            </a:bodyPr>
            <a:lstStyle/>
            <a:p>
              <a:pPr>
                <a:lnSpc>
                  <a:spcPts val="3360"/>
                </a:lnSpc>
              </a:pPr>
              <a:r>
                <a:rPr lang="en-US" sz="2800" dirty="0" smtClean="0">
                  <a:solidFill>
                    <a:srgbClr val="FFFFFF"/>
                  </a:solidFill>
                  <a:latin typeface="Muli Regular Bold"/>
                </a:rPr>
                <a:t>Points for discussion</a:t>
              </a:r>
              <a:endParaRPr lang="en-US" sz="2800" dirty="0">
                <a:solidFill>
                  <a:srgbClr val="FFFFFF"/>
                </a:solidFill>
                <a:latin typeface="Muli Regular Bold"/>
              </a:endParaRPr>
            </a:p>
          </p:txBody>
        </p:sp>
      </p:grpSp>
      <p:grpSp>
        <p:nvGrpSpPr>
          <p:cNvPr id="35" name="Group 4"/>
          <p:cNvGrpSpPr/>
          <p:nvPr/>
        </p:nvGrpSpPr>
        <p:grpSpPr>
          <a:xfrm>
            <a:off x="8832343" y="792581"/>
            <a:ext cx="8870822" cy="8465719"/>
            <a:chOff x="0" y="0"/>
            <a:chExt cx="11827763" cy="11287626"/>
          </a:xfrm>
        </p:grpSpPr>
        <p:sp>
          <p:nvSpPr>
            <p:cNvPr id="36" name="AutoShape 5"/>
            <p:cNvSpPr/>
            <p:nvPr/>
          </p:nvSpPr>
          <p:spPr>
            <a:xfrm>
              <a:off x="2940" y="1294928"/>
              <a:ext cx="11824822" cy="0"/>
            </a:xfrm>
            <a:prstGeom prst="line">
              <a:avLst/>
            </a:prstGeom>
            <a:ln w="117968" cap="rnd">
              <a:solidFill>
                <a:srgbClr val="F2F3F4"/>
              </a:solidFill>
              <a:prstDash val="solid"/>
              <a:headEnd type="none" w="sm" len="sm"/>
              <a:tailEnd type="none" w="sm" len="sm"/>
            </a:ln>
          </p:spPr>
        </p:sp>
        <p:sp>
          <p:nvSpPr>
            <p:cNvPr id="37" name="AutoShape 6"/>
            <p:cNvSpPr/>
            <p:nvPr/>
          </p:nvSpPr>
          <p:spPr>
            <a:xfrm>
              <a:off x="2940" y="3439879"/>
              <a:ext cx="11824822" cy="0"/>
            </a:xfrm>
            <a:prstGeom prst="line">
              <a:avLst/>
            </a:prstGeom>
            <a:ln w="117968" cap="rnd">
              <a:solidFill>
                <a:srgbClr val="F2F3F4"/>
              </a:solidFill>
              <a:prstDash val="solid"/>
              <a:headEnd type="none" w="sm" len="sm"/>
              <a:tailEnd type="none" w="sm" len="sm"/>
            </a:ln>
          </p:spPr>
        </p:sp>
        <p:sp>
          <p:nvSpPr>
            <p:cNvPr id="38" name="AutoShape 7"/>
            <p:cNvSpPr/>
            <p:nvPr/>
          </p:nvSpPr>
          <p:spPr>
            <a:xfrm>
              <a:off x="2940" y="5584829"/>
              <a:ext cx="11824822" cy="0"/>
            </a:xfrm>
            <a:prstGeom prst="line">
              <a:avLst/>
            </a:prstGeom>
            <a:ln w="117968" cap="rnd">
              <a:solidFill>
                <a:srgbClr val="F2F3F4"/>
              </a:solidFill>
              <a:prstDash val="solid"/>
              <a:headEnd type="none" w="sm" len="sm"/>
              <a:tailEnd type="none" w="sm" len="sm"/>
            </a:ln>
          </p:spPr>
        </p:sp>
        <p:sp>
          <p:nvSpPr>
            <p:cNvPr id="39" name="AutoShape 8"/>
            <p:cNvSpPr/>
            <p:nvPr/>
          </p:nvSpPr>
          <p:spPr>
            <a:xfrm>
              <a:off x="0" y="7729779"/>
              <a:ext cx="11827763" cy="0"/>
            </a:xfrm>
            <a:prstGeom prst="line">
              <a:avLst/>
            </a:prstGeom>
            <a:ln w="117968" cap="rnd">
              <a:solidFill>
                <a:srgbClr val="F2F3F4"/>
              </a:solidFill>
              <a:prstDash val="solid"/>
              <a:headEnd type="none" w="sm" len="sm"/>
              <a:tailEnd type="none" w="sm" len="sm"/>
            </a:ln>
          </p:spPr>
        </p:sp>
        <p:sp>
          <p:nvSpPr>
            <p:cNvPr id="40" name="AutoShape 9"/>
            <p:cNvSpPr/>
            <p:nvPr/>
          </p:nvSpPr>
          <p:spPr>
            <a:xfrm>
              <a:off x="358" y="9874730"/>
              <a:ext cx="11827405" cy="0"/>
            </a:xfrm>
            <a:prstGeom prst="line">
              <a:avLst/>
            </a:prstGeom>
            <a:ln w="117968" cap="rnd">
              <a:solidFill>
                <a:srgbClr val="F2F3F4"/>
              </a:solidFill>
              <a:prstDash val="solid"/>
              <a:headEnd type="none" w="sm" len="sm"/>
              <a:tailEnd type="none" w="sm" len="sm"/>
            </a:ln>
          </p:spPr>
        </p:sp>
        <p:sp>
          <p:nvSpPr>
            <p:cNvPr id="41" name="TextBox 10"/>
            <p:cNvSpPr txBox="1"/>
            <p:nvPr/>
          </p:nvSpPr>
          <p:spPr>
            <a:xfrm>
              <a:off x="2940" y="-66675"/>
              <a:ext cx="10621423" cy="629549"/>
            </a:xfrm>
            <a:prstGeom prst="rect">
              <a:avLst/>
            </a:prstGeom>
          </p:spPr>
          <p:txBody>
            <a:bodyPr lIns="0" tIns="0" rIns="0" bIns="0" rtlCol="0" anchor="t">
              <a:spAutoFit/>
            </a:bodyPr>
            <a:lstStyle/>
            <a:p>
              <a:pPr>
                <a:lnSpc>
                  <a:spcPts val="3901"/>
                </a:lnSpc>
              </a:pPr>
              <a:r>
                <a:rPr lang="en-US" sz="2786" dirty="0">
                  <a:solidFill>
                    <a:srgbClr val="0E2C4B"/>
                  </a:solidFill>
                  <a:ea typeface="Muli Regular"/>
                </a:rPr>
                <a:t>● Offers ultimate convenience and flexibility. </a:t>
              </a:r>
            </a:p>
          </p:txBody>
        </p:sp>
        <p:sp>
          <p:nvSpPr>
            <p:cNvPr id="42" name="TextBox 11"/>
            <p:cNvSpPr txBox="1"/>
            <p:nvPr/>
          </p:nvSpPr>
          <p:spPr>
            <a:xfrm>
              <a:off x="2940" y="2078275"/>
              <a:ext cx="10621423" cy="629549"/>
            </a:xfrm>
            <a:prstGeom prst="rect">
              <a:avLst/>
            </a:prstGeom>
          </p:spPr>
          <p:txBody>
            <a:bodyPr lIns="0" tIns="0" rIns="0" bIns="0" rtlCol="0" anchor="t">
              <a:spAutoFit/>
            </a:bodyPr>
            <a:lstStyle/>
            <a:p>
              <a:pPr>
                <a:lnSpc>
                  <a:spcPts val="3901"/>
                </a:lnSpc>
              </a:pPr>
              <a:r>
                <a:rPr lang="en-US" sz="2786" dirty="0">
                  <a:solidFill>
                    <a:srgbClr val="0E2C4B"/>
                  </a:solidFill>
                  <a:ea typeface="Muli Regular"/>
                </a:rPr>
                <a:t>● Builds self-discipline and accountability.</a:t>
              </a:r>
            </a:p>
          </p:txBody>
        </p:sp>
        <p:sp>
          <p:nvSpPr>
            <p:cNvPr id="43" name="TextBox 12"/>
            <p:cNvSpPr txBox="1"/>
            <p:nvPr/>
          </p:nvSpPr>
          <p:spPr>
            <a:xfrm>
              <a:off x="2940" y="4223226"/>
              <a:ext cx="10621423" cy="629549"/>
            </a:xfrm>
            <a:prstGeom prst="rect">
              <a:avLst/>
            </a:prstGeom>
          </p:spPr>
          <p:txBody>
            <a:bodyPr lIns="0" tIns="0" rIns="0" bIns="0" rtlCol="0" anchor="t">
              <a:spAutoFit/>
            </a:bodyPr>
            <a:lstStyle/>
            <a:p>
              <a:pPr>
                <a:lnSpc>
                  <a:spcPts val="3901"/>
                </a:lnSpc>
              </a:pPr>
              <a:r>
                <a:rPr lang="en-US" sz="2786">
                  <a:solidFill>
                    <a:srgbClr val="0E2C4B"/>
                  </a:solidFill>
                  <a:ea typeface="Muli Regular"/>
                </a:rPr>
                <a:t>● Self customized learning environment. </a:t>
              </a:r>
            </a:p>
          </p:txBody>
        </p:sp>
        <p:sp>
          <p:nvSpPr>
            <p:cNvPr id="44" name="TextBox 13"/>
            <p:cNvSpPr txBox="1"/>
            <p:nvPr/>
          </p:nvSpPr>
          <p:spPr>
            <a:xfrm>
              <a:off x="2940" y="6368176"/>
              <a:ext cx="10621423" cy="629549"/>
            </a:xfrm>
            <a:prstGeom prst="rect">
              <a:avLst/>
            </a:prstGeom>
          </p:spPr>
          <p:txBody>
            <a:bodyPr lIns="0" tIns="0" rIns="0" bIns="0" rtlCol="0" anchor="t">
              <a:spAutoFit/>
            </a:bodyPr>
            <a:lstStyle/>
            <a:p>
              <a:pPr>
                <a:lnSpc>
                  <a:spcPts val="3901"/>
                </a:lnSpc>
              </a:pPr>
              <a:r>
                <a:rPr lang="en-US" sz="2786">
                  <a:solidFill>
                    <a:srgbClr val="0E2C4B"/>
                  </a:solidFill>
                  <a:ea typeface="Muli Regular"/>
                </a:rPr>
                <a:t>● Accessibility of time and place.</a:t>
              </a:r>
            </a:p>
          </p:txBody>
        </p:sp>
        <p:sp>
          <p:nvSpPr>
            <p:cNvPr id="45" name="TextBox 14"/>
            <p:cNvSpPr txBox="1"/>
            <p:nvPr/>
          </p:nvSpPr>
          <p:spPr>
            <a:xfrm>
              <a:off x="2940" y="8513126"/>
              <a:ext cx="10621423" cy="629549"/>
            </a:xfrm>
            <a:prstGeom prst="rect">
              <a:avLst/>
            </a:prstGeom>
          </p:spPr>
          <p:txBody>
            <a:bodyPr lIns="0" tIns="0" rIns="0" bIns="0" rtlCol="0" anchor="t">
              <a:spAutoFit/>
            </a:bodyPr>
            <a:lstStyle/>
            <a:p>
              <a:pPr>
                <a:lnSpc>
                  <a:spcPts val="3901"/>
                </a:lnSpc>
              </a:pPr>
              <a:r>
                <a:rPr lang="en-US" sz="2786">
                  <a:solidFill>
                    <a:srgbClr val="0E2C4B"/>
                  </a:solidFill>
                  <a:ea typeface="Muli Regular"/>
                </a:rPr>
                <a:t>● Easily accessible documentation.</a:t>
              </a:r>
            </a:p>
          </p:txBody>
        </p:sp>
        <p:sp>
          <p:nvSpPr>
            <p:cNvPr id="46" name="TextBox 15"/>
            <p:cNvSpPr txBox="1"/>
            <p:nvPr/>
          </p:nvSpPr>
          <p:spPr>
            <a:xfrm>
              <a:off x="2940" y="10658077"/>
              <a:ext cx="10621423" cy="629549"/>
            </a:xfrm>
            <a:prstGeom prst="rect">
              <a:avLst/>
            </a:prstGeom>
          </p:spPr>
          <p:txBody>
            <a:bodyPr lIns="0" tIns="0" rIns="0" bIns="0" rtlCol="0" anchor="t">
              <a:spAutoFit/>
            </a:bodyPr>
            <a:lstStyle/>
            <a:p>
              <a:pPr>
                <a:lnSpc>
                  <a:spcPts val="3901"/>
                </a:lnSpc>
              </a:pPr>
              <a:r>
                <a:rPr lang="en-US" sz="2786">
                  <a:solidFill>
                    <a:srgbClr val="0E2C4B"/>
                  </a:solidFill>
                  <a:ea typeface="Muli Regular"/>
                </a:rPr>
                <a:t>● Expands career options.</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577180" y="236488"/>
            <a:ext cx="9381148" cy="9814023"/>
            <a:chOff x="0" y="0"/>
            <a:chExt cx="7504918" cy="7851218"/>
          </a:xfrm>
        </p:grpSpPr>
        <p:sp>
          <p:nvSpPr>
            <p:cNvPr id="3" name="Freeform 3"/>
            <p:cNvSpPr/>
            <p:nvPr/>
          </p:nvSpPr>
          <p:spPr>
            <a:xfrm>
              <a:off x="0" y="0"/>
              <a:ext cx="7504919" cy="7851218"/>
            </a:xfrm>
            <a:custGeom>
              <a:avLst/>
              <a:gdLst/>
              <a:ahLst/>
              <a:cxnLst/>
              <a:rect l="l" t="t" r="r" b="b"/>
              <a:pathLst>
                <a:path w="7504919" h="7851218">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9"/>
                    <a:pt x="7449038" y="7851218"/>
                    <a:pt x="7380459" y="7851218"/>
                  </a:cubicBezTo>
                  <a:close/>
                </a:path>
              </a:pathLst>
            </a:custGeom>
            <a:solidFill>
              <a:srgbClr val="FFFFFF"/>
            </a:solidFill>
          </p:spPr>
        </p:sp>
      </p:grpSp>
      <p:sp>
        <p:nvSpPr>
          <p:cNvPr id="4" name="AutoShape 4"/>
          <p:cNvSpPr/>
          <p:nvPr/>
        </p:nvSpPr>
        <p:spPr>
          <a:xfrm>
            <a:off x="9448690" y="3502953"/>
            <a:ext cx="7638127" cy="0"/>
          </a:xfrm>
          <a:prstGeom prst="line">
            <a:avLst/>
          </a:prstGeom>
          <a:ln w="76200" cap="rnd">
            <a:solidFill>
              <a:srgbClr val="F2F3F4"/>
            </a:solidFill>
            <a:prstDash val="solid"/>
            <a:headEnd type="none" w="sm" len="sm"/>
            <a:tailEnd type="none" w="sm" len="sm"/>
          </a:ln>
        </p:spPr>
      </p:sp>
      <p:sp>
        <p:nvSpPr>
          <p:cNvPr id="5" name="AutoShape 5"/>
          <p:cNvSpPr/>
          <p:nvPr/>
        </p:nvSpPr>
        <p:spPr>
          <a:xfrm>
            <a:off x="9448690" y="6707847"/>
            <a:ext cx="7638127" cy="0"/>
          </a:xfrm>
          <a:prstGeom prst="line">
            <a:avLst/>
          </a:prstGeom>
          <a:ln w="76200" cap="rnd">
            <a:solidFill>
              <a:srgbClr val="F2F3F4"/>
            </a:solidFill>
            <a:prstDash val="solid"/>
            <a:headEnd type="none" w="sm" len="sm"/>
            <a:tailEnd type="none" w="sm" len="sm"/>
          </a:ln>
        </p:spPr>
      </p:sp>
      <p:grpSp>
        <p:nvGrpSpPr>
          <p:cNvPr id="6" name="Group 6"/>
          <p:cNvGrpSpPr/>
          <p:nvPr/>
        </p:nvGrpSpPr>
        <p:grpSpPr>
          <a:xfrm>
            <a:off x="9448690" y="870485"/>
            <a:ext cx="7690627" cy="2503796"/>
            <a:chOff x="0" y="-28575"/>
            <a:chExt cx="10254170" cy="3338395"/>
          </a:xfrm>
        </p:grpSpPr>
        <p:sp>
          <p:nvSpPr>
            <p:cNvPr id="7" name="TextBox 7"/>
            <p:cNvSpPr txBox="1"/>
            <p:nvPr/>
          </p:nvSpPr>
          <p:spPr>
            <a:xfrm>
              <a:off x="0" y="-28575"/>
              <a:ext cx="10184170" cy="854935"/>
            </a:xfrm>
            <a:prstGeom prst="rect">
              <a:avLst/>
            </a:prstGeom>
          </p:spPr>
          <p:txBody>
            <a:bodyPr lIns="0" tIns="0" rIns="0" bIns="0" rtlCol="0" anchor="t">
              <a:spAutoFit/>
            </a:bodyPr>
            <a:lstStyle/>
            <a:p>
              <a:pPr>
                <a:lnSpc>
                  <a:spcPts val="2486"/>
                </a:lnSpc>
              </a:pPr>
              <a:r>
                <a:rPr lang="en-US" sz="2200" dirty="0">
                  <a:solidFill>
                    <a:srgbClr val="0E2C4B"/>
                  </a:solidFill>
                  <a:latin typeface="Muli Bold Bold"/>
                </a:rPr>
                <a:t>PROGRAMMING LANGUAGE AND IT'S </a:t>
              </a:r>
              <a:r>
                <a:rPr lang="en-US" sz="2200" dirty="0" smtClean="0">
                  <a:solidFill>
                    <a:srgbClr val="0E2C4B"/>
                  </a:solidFill>
                  <a:latin typeface="Muli Bold Bold"/>
                </a:rPr>
                <a:t>CONCEPTS:</a:t>
              </a:r>
              <a:endParaRPr lang="en-US" sz="2200" dirty="0">
                <a:solidFill>
                  <a:srgbClr val="0E2C4B"/>
                </a:solidFill>
                <a:latin typeface="Muli Bold Bold"/>
              </a:endParaRPr>
            </a:p>
            <a:p>
              <a:pPr>
                <a:lnSpc>
                  <a:spcPts val="2486"/>
                </a:lnSpc>
              </a:pPr>
              <a:endParaRPr/>
            </a:p>
          </p:txBody>
        </p:sp>
        <p:sp>
          <p:nvSpPr>
            <p:cNvPr id="8" name="TextBox 8"/>
            <p:cNvSpPr txBox="1"/>
            <p:nvPr/>
          </p:nvSpPr>
          <p:spPr>
            <a:xfrm>
              <a:off x="70000" y="1001496"/>
              <a:ext cx="10184170" cy="2308324"/>
            </a:xfrm>
            <a:prstGeom prst="rect">
              <a:avLst/>
            </a:prstGeom>
          </p:spPr>
          <p:txBody>
            <a:bodyPr lIns="0" tIns="0" rIns="0" bIns="0" rtlCol="0" anchor="t">
              <a:spAutoFit/>
            </a:bodyPr>
            <a:lstStyle/>
            <a:p>
              <a:pPr>
                <a:lnSpc>
                  <a:spcPts val="2712"/>
                </a:lnSpc>
                <a:buFont typeface="Arial" pitchFamily="34" charset="0"/>
                <a:buChar char="•"/>
              </a:pPr>
              <a:r>
                <a:rPr lang="en-US" sz="2400" dirty="0">
                  <a:solidFill>
                    <a:srgbClr val="0E2C4B"/>
                  </a:solidFill>
                  <a:latin typeface="Muli Regular" charset="0"/>
                </a:rPr>
                <a:t>C++</a:t>
              </a:r>
            </a:p>
            <a:p>
              <a:pPr>
                <a:lnSpc>
                  <a:spcPts val="2712"/>
                </a:lnSpc>
                <a:buFont typeface="Arial" pitchFamily="34" charset="0"/>
                <a:buChar char="•"/>
              </a:pPr>
              <a:r>
                <a:rPr lang="en-US" sz="2400" dirty="0" smtClean="0">
                  <a:solidFill>
                    <a:srgbClr val="0E2C4B"/>
                  </a:solidFill>
                  <a:latin typeface="Muli Regular" charset="0"/>
                </a:rPr>
                <a:t>Standard </a:t>
              </a:r>
              <a:r>
                <a:rPr lang="en-US" sz="2400" dirty="0">
                  <a:solidFill>
                    <a:srgbClr val="0E2C4B"/>
                  </a:solidFill>
                  <a:latin typeface="Muli Regular" charset="0"/>
                </a:rPr>
                <a:t>Inputs and Outputs</a:t>
              </a:r>
            </a:p>
            <a:p>
              <a:pPr>
                <a:lnSpc>
                  <a:spcPts val="2712"/>
                </a:lnSpc>
                <a:buFont typeface="Arial" pitchFamily="34" charset="0"/>
                <a:buChar char="•"/>
              </a:pPr>
              <a:r>
                <a:rPr lang="en-US" sz="2400" dirty="0" smtClean="0">
                  <a:solidFill>
                    <a:srgbClr val="0E2C4B"/>
                  </a:solidFill>
                  <a:latin typeface="Muli Regular" charset="0"/>
                </a:rPr>
                <a:t>Classes</a:t>
              </a:r>
              <a:endParaRPr lang="en-US" sz="2400" dirty="0">
                <a:solidFill>
                  <a:srgbClr val="0E2C4B"/>
                </a:solidFill>
                <a:latin typeface="Muli Regular" charset="0"/>
              </a:endParaRPr>
            </a:p>
            <a:p>
              <a:pPr>
                <a:lnSpc>
                  <a:spcPts val="2712"/>
                </a:lnSpc>
                <a:buFont typeface="Arial" pitchFamily="34" charset="0"/>
                <a:buChar char="•"/>
              </a:pPr>
              <a:r>
                <a:rPr lang="en-US" sz="2400" dirty="0" smtClean="0">
                  <a:solidFill>
                    <a:srgbClr val="0E2C4B"/>
                  </a:solidFill>
                  <a:latin typeface="Muli Regular" charset="0"/>
                </a:rPr>
                <a:t>Files</a:t>
              </a:r>
              <a:endParaRPr lang="en-US" sz="2400" dirty="0">
                <a:solidFill>
                  <a:srgbClr val="0E2C4B"/>
                </a:solidFill>
                <a:latin typeface="Muli Regular" charset="0"/>
              </a:endParaRPr>
            </a:p>
            <a:p>
              <a:pPr>
                <a:lnSpc>
                  <a:spcPts val="2712"/>
                </a:lnSpc>
                <a:buFont typeface="Arial" pitchFamily="34" charset="0"/>
                <a:buChar char="•"/>
              </a:pPr>
              <a:r>
                <a:rPr lang="en-US" sz="2400" dirty="0">
                  <a:solidFill>
                    <a:srgbClr val="0E2C4B"/>
                  </a:solidFill>
                  <a:latin typeface="Muli Regular" charset="0"/>
                </a:rPr>
                <a:t>Standard Libraries</a:t>
              </a:r>
            </a:p>
          </p:txBody>
        </p:sp>
      </p:grpSp>
      <p:grpSp>
        <p:nvGrpSpPr>
          <p:cNvPr id="9" name="Group 9"/>
          <p:cNvGrpSpPr/>
          <p:nvPr/>
        </p:nvGrpSpPr>
        <p:grpSpPr>
          <a:xfrm>
            <a:off x="9448690" y="4205019"/>
            <a:ext cx="7638127" cy="2502830"/>
            <a:chOff x="0" y="-38100"/>
            <a:chExt cx="10184170" cy="3337106"/>
          </a:xfrm>
        </p:grpSpPr>
        <p:sp>
          <p:nvSpPr>
            <p:cNvPr id="10" name="TextBox 10"/>
            <p:cNvSpPr txBox="1"/>
            <p:nvPr/>
          </p:nvSpPr>
          <p:spPr>
            <a:xfrm>
              <a:off x="0" y="-38100"/>
              <a:ext cx="10184170" cy="941275"/>
            </a:xfrm>
            <a:prstGeom prst="rect">
              <a:avLst/>
            </a:prstGeom>
          </p:spPr>
          <p:txBody>
            <a:bodyPr lIns="0" tIns="0" rIns="0" bIns="0" rtlCol="0" anchor="t">
              <a:spAutoFit/>
            </a:bodyPr>
            <a:lstStyle/>
            <a:p>
              <a:pPr>
                <a:lnSpc>
                  <a:spcPts val="2885"/>
                </a:lnSpc>
              </a:pPr>
              <a:r>
                <a:rPr lang="en-US" sz="2200" dirty="0">
                  <a:solidFill>
                    <a:srgbClr val="0E2C4B"/>
                  </a:solidFill>
                  <a:latin typeface="Muli Bold Bold"/>
                </a:rPr>
                <a:t>DATA TO BE STORED IN:</a:t>
              </a:r>
            </a:p>
            <a:p>
              <a:pPr>
                <a:lnSpc>
                  <a:spcPts val="2885"/>
                </a:lnSpc>
              </a:pPr>
              <a:endParaRPr/>
            </a:p>
          </p:txBody>
        </p:sp>
        <p:sp>
          <p:nvSpPr>
            <p:cNvPr id="11" name="TextBox 11"/>
            <p:cNvSpPr txBox="1"/>
            <p:nvPr/>
          </p:nvSpPr>
          <p:spPr>
            <a:xfrm>
              <a:off x="0" y="1212363"/>
              <a:ext cx="10184170" cy="2086643"/>
            </a:xfrm>
            <a:prstGeom prst="rect">
              <a:avLst/>
            </a:prstGeom>
          </p:spPr>
          <p:txBody>
            <a:bodyPr lIns="0" tIns="0" rIns="0" bIns="0" rtlCol="0" anchor="t">
              <a:spAutoFit/>
            </a:bodyPr>
            <a:lstStyle/>
            <a:p>
              <a:pPr>
                <a:lnSpc>
                  <a:spcPts val="3147"/>
                </a:lnSpc>
                <a:buFont typeface="Arial" pitchFamily="34" charset="0"/>
                <a:buChar char="•"/>
              </a:pPr>
              <a:r>
                <a:rPr lang="en-US" sz="2400" dirty="0" smtClean="0">
                  <a:solidFill>
                    <a:srgbClr val="0E2C4B"/>
                  </a:solidFill>
                  <a:latin typeface="Muli Regular" charset="0"/>
                </a:rPr>
                <a:t>CSV </a:t>
              </a:r>
              <a:r>
                <a:rPr lang="en-US" sz="2400" dirty="0">
                  <a:solidFill>
                    <a:srgbClr val="0E2C4B"/>
                  </a:solidFill>
                  <a:latin typeface="Muli Regular" charset="0"/>
                </a:rPr>
                <a:t>files(Excel Sheet)</a:t>
              </a:r>
            </a:p>
            <a:p>
              <a:pPr>
                <a:lnSpc>
                  <a:spcPts val="3147"/>
                </a:lnSpc>
                <a:buFont typeface="Arial" pitchFamily="34" charset="0"/>
                <a:buChar char="•"/>
              </a:pPr>
              <a:r>
                <a:rPr lang="en-US" sz="2400" dirty="0" smtClean="0">
                  <a:solidFill>
                    <a:srgbClr val="0E2C4B"/>
                  </a:solidFill>
                  <a:latin typeface="Muli Regular" charset="0"/>
                </a:rPr>
                <a:t>Google </a:t>
              </a:r>
              <a:r>
                <a:rPr lang="en-US" sz="2400" dirty="0">
                  <a:solidFill>
                    <a:srgbClr val="0E2C4B"/>
                  </a:solidFill>
                  <a:latin typeface="Muli Regular" charset="0"/>
                </a:rPr>
                <a:t>Drive(for online storage)</a:t>
              </a:r>
            </a:p>
            <a:p>
              <a:pPr>
                <a:lnSpc>
                  <a:spcPts val="3147"/>
                </a:lnSpc>
                <a:buFont typeface="Arial" pitchFamily="34" charset="0"/>
                <a:buChar char="•"/>
              </a:pPr>
              <a:r>
                <a:rPr lang="en-US" sz="2400" dirty="0" smtClean="0">
                  <a:solidFill>
                    <a:srgbClr val="0E2C4B"/>
                  </a:solidFill>
                  <a:latin typeface="Muli Regular" charset="0"/>
                </a:rPr>
                <a:t>Text </a:t>
              </a:r>
              <a:r>
                <a:rPr lang="en-US" sz="2400" dirty="0">
                  <a:solidFill>
                    <a:srgbClr val="0E2C4B"/>
                  </a:solidFill>
                  <a:latin typeface="Muli Regular" charset="0"/>
                </a:rPr>
                <a:t>Files</a:t>
              </a:r>
            </a:p>
            <a:p>
              <a:pPr>
                <a:lnSpc>
                  <a:spcPts val="3147"/>
                </a:lnSpc>
              </a:pPr>
              <a:endParaRPr/>
            </a:p>
          </p:txBody>
        </p:sp>
      </p:grpSp>
      <p:grpSp>
        <p:nvGrpSpPr>
          <p:cNvPr id="12" name="Group 12"/>
          <p:cNvGrpSpPr/>
          <p:nvPr/>
        </p:nvGrpSpPr>
        <p:grpSpPr>
          <a:xfrm>
            <a:off x="9448690" y="7402769"/>
            <a:ext cx="7638127" cy="2550025"/>
            <a:chOff x="0" y="-47625"/>
            <a:chExt cx="10184170" cy="3400032"/>
          </a:xfrm>
        </p:grpSpPr>
        <p:sp>
          <p:nvSpPr>
            <p:cNvPr id="13" name="TextBox 13"/>
            <p:cNvSpPr txBox="1"/>
            <p:nvPr/>
          </p:nvSpPr>
          <p:spPr>
            <a:xfrm>
              <a:off x="0" y="-47625"/>
              <a:ext cx="10184170" cy="955806"/>
            </a:xfrm>
            <a:prstGeom prst="rect">
              <a:avLst/>
            </a:prstGeom>
          </p:spPr>
          <p:txBody>
            <a:bodyPr lIns="0" tIns="0" rIns="0" bIns="0" rtlCol="0" anchor="t">
              <a:spAutoFit/>
            </a:bodyPr>
            <a:lstStyle/>
            <a:p>
              <a:pPr>
                <a:lnSpc>
                  <a:spcPts val="2901"/>
                </a:lnSpc>
              </a:pPr>
              <a:r>
                <a:rPr lang="en-US" sz="2200" dirty="0">
                  <a:solidFill>
                    <a:srgbClr val="0E2C4B"/>
                  </a:solidFill>
                  <a:latin typeface="Muli Bold Bold"/>
                </a:rPr>
                <a:t>THE PROGRAM TO BE DISPLAYED:</a:t>
              </a:r>
            </a:p>
            <a:p>
              <a:pPr>
                <a:lnSpc>
                  <a:spcPts val="2901"/>
                </a:lnSpc>
              </a:pPr>
              <a:endParaRPr/>
            </a:p>
          </p:txBody>
        </p:sp>
        <p:sp>
          <p:nvSpPr>
            <p:cNvPr id="14" name="TextBox 14"/>
            <p:cNvSpPr txBox="1"/>
            <p:nvPr/>
          </p:nvSpPr>
          <p:spPr>
            <a:xfrm>
              <a:off x="0" y="1219345"/>
              <a:ext cx="10184170" cy="2133062"/>
            </a:xfrm>
            <a:prstGeom prst="rect">
              <a:avLst/>
            </a:prstGeom>
          </p:spPr>
          <p:txBody>
            <a:bodyPr lIns="0" tIns="0" rIns="0" bIns="0" rtlCol="0" anchor="t">
              <a:spAutoFit/>
            </a:bodyPr>
            <a:lstStyle/>
            <a:p>
              <a:pPr>
                <a:lnSpc>
                  <a:spcPts val="3165"/>
                </a:lnSpc>
                <a:buFont typeface="Arial" pitchFamily="34" charset="0"/>
                <a:buChar char="•"/>
              </a:pPr>
              <a:r>
                <a:rPr lang="en-US" sz="2400" dirty="0" smtClean="0">
                  <a:solidFill>
                    <a:srgbClr val="0E2C4B"/>
                  </a:solidFill>
                  <a:latin typeface="Muli Regular" charset="0"/>
                </a:rPr>
                <a:t>Excel </a:t>
              </a:r>
              <a:r>
                <a:rPr lang="en-US" sz="2400" dirty="0">
                  <a:solidFill>
                    <a:srgbClr val="0E2C4B"/>
                  </a:solidFill>
                  <a:latin typeface="Muli Regular" charset="0"/>
                </a:rPr>
                <a:t>Sheet</a:t>
              </a:r>
            </a:p>
            <a:p>
              <a:pPr>
                <a:lnSpc>
                  <a:spcPts val="3165"/>
                </a:lnSpc>
                <a:buFont typeface="Arial" pitchFamily="34" charset="0"/>
                <a:buChar char="•"/>
              </a:pPr>
              <a:r>
                <a:rPr lang="en-US" sz="2400" dirty="0" smtClean="0">
                  <a:solidFill>
                    <a:srgbClr val="0E2C4B"/>
                  </a:solidFill>
                  <a:latin typeface="Muli Regular" charset="0"/>
                </a:rPr>
                <a:t>Google </a:t>
              </a:r>
              <a:r>
                <a:rPr lang="en-US" sz="2400" dirty="0">
                  <a:solidFill>
                    <a:srgbClr val="0E2C4B"/>
                  </a:solidFill>
                  <a:latin typeface="Muli Regular" charset="0"/>
                </a:rPr>
                <a:t>Drive(via link provided)</a:t>
              </a:r>
            </a:p>
            <a:p>
              <a:pPr>
                <a:lnSpc>
                  <a:spcPts val="3165"/>
                </a:lnSpc>
                <a:buFont typeface="Arial" pitchFamily="34" charset="0"/>
                <a:buChar char="•"/>
              </a:pPr>
              <a:r>
                <a:rPr lang="en-US" sz="2400" dirty="0" smtClean="0">
                  <a:solidFill>
                    <a:srgbClr val="0E2C4B"/>
                  </a:solidFill>
                  <a:latin typeface="Muli Regular" charset="0"/>
                </a:rPr>
                <a:t>Command </a:t>
              </a:r>
              <a:r>
                <a:rPr lang="en-US" sz="2400" dirty="0">
                  <a:solidFill>
                    <a:srgbClr val="0E2C4B"/>
                  </a:solidFill>
                  <a:latin typeface="Muli Regular" charset="0"/>
                </a:rPr>
                <a:t>line Front</a:t>
              </a:r>
            </a:p>
            <a:p>
              <a:pPr>
                <a:lnSpc>
                  <a:spcPts val="3165"/>
                </a:lnSpc>
              </a:pPr>
              <a:endParaRPr/>
            </a:p>
          </p:txBody>
        </p:sp>
      </p:grpSp>
      <p:sp>
        <p:nvSpPr>
          <p:cNvPr id="15" name="TextBox 15"/>
          <p:cNvSpPr txBox="1"/>
          <p:nvPr/>
        </p:nvSpPr>
        <p:spPr>
          <a:xfrm>
            <a:off x="1028700" y="1259028"/>
            <a:ext cx="6173123" cy="3173942"/>
          </a:xfrm>
          <a:prstGeom prst="rect">
            <a:avLst/>
          </a:prstGeom>
        </p:spPr>
        <p:txBody>
          <a:bodyPr lIns="0" tIns="0" rIns="0" bIns="0" rtlCol="0" anchor="t">
            <a:spAutoFit/>
          </a:bodyPr>
          <a:lstStyle/>
          <a:p>
            <a:pPr>
              <a:lnSpc>
                <a:spcPts val="8399"/>
              </a:lnSpc>
            </a:pPr>
            <a:r>
              <a:rPr lang="en-US" sz="7000" dirty="0">
                <a:solidFill>
                  <a:srgbClr val="0E2C4B"/>
                </a:solidFill>
                <a:latin typeface="Muli Bold Bold"/>
              </a:rPr>
              <a:t>Concepts Applied</a:t>
            </a:r>
          </a:p>
          <a:p>
            <a:pPr>
              <a:lnSpc>
                <a:spcPts val="8400"/>
              </a:lnSpc>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0016" y="4009461"/>
            <a:ext cx="5972525" cy="2877346"/>
            <a:chOff x="0" y="0"/>
            <a:chExt cx="4778020" cy="2301877"/>
          </a:xfrm>
          <a:solidFill>
            <a:schemeClr val="bg2"/>
          </a:solidFill>
        </p:grpSpPr>
        <p:sp>
          <p:nvSpPr>
            <p:cNvPr id="3" name="Freeform 3"/>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grpFill/>
          </p:spPr>
        </p:sp>
      </p:grpSp>
      <p:grpSp>
        <p:nvGrpSpPr>
          <p:cNvPr id="4" name="Group 4"/>
          <p:cNvGrpSpPr/>
          <p:nvPr/>
        </p:nvGrpSpPr>
        <p:grpSpPr>
          <a:xfrm>
            <a:off x="285688" y="7143764"/>
            <a:ext cx="5972525" cy="2877346"/>
            <a:chOff x="0" y="0"/>
            <a:chExt cx="4778020" cy="2301877"/>
          </a:xfrm>
        </p:grpSpPr>
        <p:sp>
          <p:nvSpPr>
            <p:cNvPr id="5" name="Freeform 5"/>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chemeClr val="bg2"/>
            </a:solidFill>
          </p:spPr>
        </p:sp>
      </p:grpSp>
      <p:grpSp>
        <p:nvGrpSpPr>
          <p:cNvPr id="6" name="Group 6"/>
          <p:cNvGrpSpPr/>
          <p:nvPr/>
        </p:nvGrpSpPr>
        <p:grpSpPr>
          <a:xfrm>
            <a:off x="6539686" y="4009461"/>
            <a:ext cx="5972525" cy="2877346"/>
            <a:chOff x="0" y="0"/>
            <a:chExt cx="4778020" cy="2301877"/>
          </a:xfrm>
          <a:solidFill>
            <a:schemeClr val="bg2"/>
          </a:solidFill>
        </p:grpSpPr>
        <p:sp>
          <p:nvSpPr>
            <p:cNvPr id="7" name="Freeform 7"/>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grpFill/>
          </p:spPr>
        </p:sp>
      </p:grpSp>
      <p:grpSp>
        <p:nvGrpSpPr>
          <p:cNvPr id="8" name="Group 8"/>
          <p:cNvGrpSpPr/>
          <p:nvPr/>
        </p:nvGrpSpPr>
        <p:grpSpPr>
          <a:xfrm>
            <a:off x="6539686" y="7173166"/>
            <a:ext cx="5972525" cy="2877346"/>
            <a:chOff x="0" y="0"/>
            <a:chExt cx="4778020" cy="2301877"/>
          </a:xfrm>
          <a:solidFill>
            <a:schemeClr val="bg2"/>
          </a:solidFill>
        </p:grpSpPr>
        <p:sp>
          <p:nvSpPr>
            <p:cNvPr id="9" name="Freeform 9"/>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grpFill/>
          </p:spPr>
        </p:sp>
      </p:grpSp>
      <p:grpSp>
        <p:nvGrpSpPr>
          <p:cNvPr id="10" name="Group 10"/>
          <p:cNvGrpSpPr/>
          <p:nvPr/>
        </p:nvGrpSpPr>
        <p:grpSpPr>
          <a:xfrm>
            <a:off x="13073090" y="3929054"/>
            <a:ext cx="4433435" cy="6192895"/>
            <a:chOff x="0" y="0"/>
            <a:chExt cx="4166903" cy="4832840"/>
          </a:xfrm>
          <a:solidFill>
            <a:schemeClr val="bg2"/>
          </a:solidFill>
        </p:grpSpPr>
        <p:sp>
          <p:nvSpPr>
            <p:cNvPr id="11" name="Freeform 11"/>
            <p:cNvSpPr/>
            <p:nvPr/>
          </p:nvSpPr>
          <p:spPr>
            <a:xfrm>
              <a:off x="0" y="0"/>
              <a:ext cx="4166903" cy="4832840"/>
            </a:xfrm>
            <a:custGeom>
              <a:avLst/>
              <a:gdLst/>
              <a:ahLst/>
              <a:cxnLst/>
              <a:rect l="l" t="t" r="r" b="b"/>
              <a:pathLst>
                <a:path w="4166903" h="4832840">
                  <a:moveTo>
                    <a:pt x="4042442" y="4832840"/>
                  </a:moveTo>
                  <a:lnTo>
                    <a:pt x="124460" y="4832840"/>
                  </a:lnTo>
                  <a:cubicBezTo>
                    <a:pt x="55880" y="4832840"/>
                    <a:pt x="0" y="4776960"/>
                    <a:pt x="0" y="4708380"/>
                  </a:cubicBezTo>
                  <a:lnTo>
                    <a:pt x="0" y="124460"/>
                  </a:lnTo>
                  <a:cubicBezTo>
                    <a:pt x="0" y="55880"/>
                    <a:pt x="55880" y="0"/>
                    <a:pt x="124460" y="0"/>
                  </a:cubicBezTo>
                  <a:lnTo>
                    <a:pt x="4042443" y="0"/>
                  </a:lnTo>
                  <a:cubicBezTo>
                    <a:pt x="4111023" y="0"/>
                    <a:pt x="4166903" y="55880"/>
                    <a:pt x="4166903" y="124460"/>
                  </a:cubicBezTo>
                  <a:lnTo>
                    <a:pt x="4166903" y="4708380"/>
                  </a:lnTo>
                  <a:cubicBezTo>
                    <a:pt x="4166903" y="4776960"/>
                    <a:pt x="4111023" y="4832840"/>
                    <a:pt x="4042443" y="4832840"/>
                  </a:cubicBezTo>
                  <a:close/>
                </a:path>
              </a:pathLst>
            </a:custGeom>
            <a:grpFill/>
          </p:spPr>
        </p:sp>
      </p:grpSp>
      <p:sp>
        <p:nvSpPr>
          <p:cNvPr id="12" name="TextBox 12"/>
          <p:cNvSpPr txBox="1"/>
          <p:nvPr/>
        </p:nvSpPr>
        <p:spPr>
          <a:xfrm>
            <a:off x="559361" y="1677757"/>
            <a:ext cx="11483511" cy="1207062"/>
          </a:xfrm>
          <a:prstGeom prst="rect">
            <a:avLst/>
          </a:prstGeom>
        </p:spPr>
        <p:txBody>
          <a:bodyPr lIns="0" tIns="0" rIns="0" bIns="0" rtlCol="0" anchor="t">
            <a:spAutoFit/>
          </a:bodyPr>
          <a:lstStyle/>
          <a:p>
            <a:pPr>
              <a:lnSpc>
                <a:spcPts val="9960"/>
              </a:lnSpc>
            </a:pPr>
            <a:r>
              <a:rPr lang="en-US" sz="8000" dirty="0">
                <a:solidFill>
                  <a:srgbClr val="0E2C4B"/>
                </a:solidFill>
                <a:latin typeface="Muli Bold Bold"/>
              </a:rPr>
              <a:t>Problems resolved</a:t>
            </a:r>
          </a:p>
        </p:txBody>
      </p:sp>
      <p:sp>
        <p:nvSpPr>
          <p:cNvPr id="13" name="TextBox 13"/>
          <p:cNvSpPr txBox="1"/>
          <p:nvPr/>
        </p:nvSpPr>
        <p:spPr>
          <a:xfrm>
            <a:off x="559361" y="4963176"/>
            <a:ext cx="5713181" cy="1081423"/>
          </a:xfrm>
          <a:prstGeom prst="rect">
            <a:avLst/>
          </a:prstGeom>
        </p:spPr>
        <p:txBody>
          <a:bodyPr lIns="0" tIns="0" rIns="0" bIns="0" rtlCol="0" anchor="t">
            <a:spAutoFit/>
          </a:bodyPr>
          <a:lstStyle/>
          <a:p>
            <a:pPr>
              <a:lnSpc>
                <a:spcPts val="4357"/>
              </a:lnSpc>
            </a:pPr>
            <a:r>
              <a:rPr lang="en-US" sz="3112" dirty="0">
                <a:solidFill>
                  <a:srgbClr val="0E2C4B"/>
                </a:solidFill>
                <a:ea typeface="Muli Regular"/>
              </a:rPr>
              <a:t>●All students updates under one platform</a:t>
            </a:r>
          </a:p>
        </p:txBody>
      </p:sp>
      <p:sp>
        <p:nvSpPr>
          <p:cNvPr id="14" name="TextBox 14"/>
          <p:cNvSpPr txBox="1"/>
          <p:nvPr/>
        </p:nvSpPr>
        <p:spPr>
          <a:xfrm>
            <a:off x="13573156" y="5857880"/>
            <a:ext cx="3857651" cy="2000548"/>
          </a:xfrm>
          <a:prstGeom prst="rect">
            <a:avLst/>
          </a:prstGeom>
          <a:solidFill>
            <a:schemeClr val="bg2"/>
          </a:solidFill>
        </p:spPr>
        <p:txBody>
          <a:bodyPr wrap="square" lIns="0" tIns="0" rIns="0" bIns="0" rtlCol="0" anchor="t">
            <a:spAutoFit/>
          </a:bodyPr>
          <a:lstStyle/>
          <a:p>
            <a:pPr>
              <a:lnSpc>
                <a:spcPts val="3919"/>
              </a:lnSpc>
            </a:pPr>
            <a:r>
              <a:rPr lang="en-US" sz="2800" dirty="0">
                <a:solidFill>
                  <a:srgbClr val="0E2C4B"/>
                </a:solidFill>
                <a:ea typeface="Muli Regular"/>
              </a:rPr>
              <a:t>●</a:t>
            </a:r>
            <a:r>
              <a:rPr lang="en-US" sz="3100" dirty="0">
                <a:solidFill>
                  <a:srgbClr val="0E2C4B"/>
                </a:solidFill>
                <a:ea typeface="Muli Regular"/>
              </a:rPr>
              <a:t>Efficiency in communication with parents regarding students performance.</a:t>
            </a:r>
          </a:p>
        </p:txBody>
      </p:sp>
      <p:sp>
        <p:nvSpPr>
          <p:cNvPr id="15" name="TextBox 15"/>
          <p:cNvSpPr txBox="1"/>
          <p:nvPr/>
        </p:nvSpPr>
        <p:spPr>
          <a:xfrm>
            <a:off x="559361" y="8097489"/>
            <a:ext cx="4772452" cy="514350"/>
          </a:xfrm>
          <a:prstGeom prst="rect">
            <a:avLst/>
          </a:prstGeom>
        </p:spPr>
        <p:txBody>
          <a:bodyPr lIns="0" tIns="0" rIns="0" bIns="0" rtlCol="0" anchor="t">
            <a:spAutoFit/>
          </a:bodyPr>
          <a:lstStyle/>
          <a:p>
            <a:pPr>
              <a:lnSpc>
                <a:spcPts val="4200"/>
              </a:lnSpc>
            </a:pPr>
            <a:r>
              <a:rPr lang="en-US" sz="3000" dirty="0">
                <a:solidFill>
                  <a:srgbClr val="0E2C4B"/>
                </a:solidFill>
                <a:ea typeface="Muli Regular"/>
              </a:rPr>
              <a:t>●Easily accessible notes.</a:t>
            </a:r>
          </a:p>
        </p:txBody>
      </p:sp>
      <p:sp>
        <p:nvSpPr>
          <p:cNvPr id="16" name="TextBox 16"/>
          <p:cNvSpPr txBox="1"/>
          <p:nvPr/>
        </p:nvSpPr>
        <p:spPr>
          <a:xfrm>
            <a:off x="6839704" y="7907805"/>
            <a:ext cx="4772452" cy="1004479"/>
          </a:xfrm>
          <a:prstGeom prst="rect">
            <a:avLst/>
          </a:prstGeom>
        </p:spPr>
        <p:txBody>
          <a:bodyPr lIns="0" tIns="0" rIns="0" bIns="0" rtlCol="0" anchor="t">
            <a:spAutoFit/>
          </a:bodyPr>
          <a:lstStyle/>
          <a:p>
            <a:pPr>
              <a:lnSpc>
                <a:spcPts val="4059"/>
              </a:lnSpc>
            </a:pPr>
            <a:r>
              <a:rPr lang="en-US" sz="2900" dirty="0">
                <a:solidFill>
                  <a:srgbClr val="0E2C4B"/>
                </a:solidFill>
                <a:ea typeface="Muli Regular"/>
              </a:rPr>
              <a:t>●Availability of updated syllabus.</a:t>
            </a:r>
          </a:p>
        </p:txBody>
      </p:sp>
      <p:sp>
        <p:nvSpPr>
          <p:cNvPr id="17" name="TextBox 17"/>
          <p:cNvSpPr txBox="1"/>
          <p:nvPr/>
        </p:nvSpPr>
        <p:spPr>
          <a:xfrm>
            <a:off x="6839704" y="4859501"/>
            <a:ext cx="5372489" cy="1074239"/>
          </a:xfrm>
          <a:prstGeom prst="rect">
            <a:avLst/>
          </a:prstGeom>
        </p:spPr>
        <p:txBody>
          <a:bodyPr lIns="0" tIns="0" rIns="0" bIns="0" rtlCol="0" anchor="t">
            <a:spAutoFit/>
          </a:bodyPr>
          <a:lstStyle/>
          <a:p>
            <a:pPr>
              <a:lnSpc>
                <a:spcPts val="4340"/>
              </a:lnSpc>
            </a:pPr>
            <a:r>
              <a:rPr lang="en-US" sz="3100" dirty="0">
                <a:solidFill>
                  <a:srgbClr val="0E2C4B"/>
                </a:solidFill>
                <a:ea typeface="Muli Regular"/>
              </a:rPr>
              <a:t>●Test practice and immediate display of results.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384</Words>
  <Application>Microsoft Office PowerPoint</Application>
  <PresentationFormat>Custom</PresentationFormat>
  <Paragraphs>56</Paragraphs>
  <Slides>10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Arimo Bold</vt:lpstr>
      <vt:lpstr>Calibri</vt:lpstr>
      <vt:lpstr>Muli</vt:lpstr>
      <vt:lpstr>Muli Bold Bold</vt:lpstr>
      <vt:lpstr>Muli Regular</vt:lpstr>
      <vt:lpstr>Muli Regular Bold</vt:lpstr>
      <vt:lpstr>Notable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HP</cp:lastModifiedBy>
  <cp:revision>1</cp:revision>
  <dcterms:modified xsi:type="dcterms:W3CDTF">2021-06-25T13:22:08Z</dcterms:modified>
</cp:coreProperties>
</file>